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Raleway"/>
      <p:regular r:id="rId27"/>
      <p:bold r:id="rId28"/>
      <p:italic r:id="rId29"/>
      <p:boldItalic r:id="rId30"/>
    </p:embeddedFont>
    <p:embeddedFont>
      <p:font typeface="Proxima Nova"/>
      <p:regular r:id="rId31"/>
      <p:bold r:id="rId32"/>
      <p:italic r:id="rId33"/>
      <p:boldItalic r:id="rId34"/>
    </p:embeddedFont>
    <p:embeddedFont>
      <p:font typeface="Montserrat"/>
      <p:regular r:id="rId35"/>
      <p:bold r:id="rId36"/>
      <p:italic r:id="rId37"/>
      <p:boldItalic r:id="rId38"/>
    </p:embeddedFont>
    <p:embeddedFont>
      <p:font typeface="Alfa Slab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ProximaNova-italic.fntdata"/><Relationship Id="rId10" Type="http://schemas.openxmlformats.org/officeDocument/2006/relationships/slide" Target="slides/slide6.xml"/><Relationship Id="rId32" Type="http://schemas.openxmlformats.org/officeDocument/2006/relationships/font" Target="fonts/ProximaNova-bold.fntdata"/><Relationship Id="rId13" Type="http://schemas.openxmlformats.org/officeDocument/2006/relationships/slide" Target="slides/slide9.xml"/><Relationship Id="rId35" Type="http://schemas.openxmlformats.org/officeDocument/2006/relationships/font" Target="fonts/Montserrat-regular.fntdata"/><Relationship Id="rId12" Type="http://schemas.openxmlformats.org/officeDocument/2006/relationships/slide" Target="slides/slide8.xml"/><Relationship Id="rId34" Type="http://schemas.openxmlformats.org/officeDocument/2006/relationships/font" Target="fonts/ProximaNova-boldItalic.fntdata"/><Relationship Id="rId15" Type="http://schemas.openxmlformats.org/officeDocument/2006/relationships/slide" Target="slides/slide11.xml"/><Relationship Id="rId37" Type="http://schemas.openxmlformats.org/officeDocument/2006/relationships/font" Target="fonts/Montserrat-italic.fntdata"/><Relationship Id="rId14" Type="http://schemas.openxmlformats.org/officeDocument/2006/relationships/slide" Target="slides/slide10.xml"/><Relationship Id="rId36" Type="http://schemas.openxmlformats.org/officeDocument/2006/relationships/font" Target="fonts/Montserrat-bold.fntdata"/><Relationship Id="rId17" Type="http://schemas.openxmlformats.org/officeDocument/2006/relationships/slide" Target="slides/slide13.xml"/><Relationship Id="rId39" Type="http://schemas.openxmlformats.org/officeDocument/2006/relationships/font" Target="fonts/AlfaSlabOne-regular.fntdata"/><Relationship Id="rId16" Type="http://schemas.openxmlformats.org/officeDocument/2006/relationships/slide" Target="slides/slide12.xml"/><Relationship Id="rId38" Type="http://schemas.openxmlformats.org/officeDocument/2006/relationships/font" Target="fonts/Montserra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a8eb3ae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a8eb3ae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218a8eb3ae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8a8eb3ae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8a8eb3ae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18a8eb3aeb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8a8eb3ae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8a8eb3ae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18a8eb3aeb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8a8eb3ae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8a8eb3ae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18a8eb3ae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8a8eb3aeb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8a8eb3aeb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18a8eb3aeb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8a8eb3aeb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8a8eb3aeb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18a8eb3aeb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77" name="Google Shape;17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97019bc5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97019bc5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197019bc5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2" name="Google Shape;19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97019bc5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97019bc5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197019bc5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97019bc5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97019bc5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197019bc55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8a8eb3a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8a8eb3a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218a8eb3a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98625157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98625157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198625157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0" name="Google Shape;22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5" name="Google Shape;8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2" name="Google Shape;9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0" name="Google Shape;1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7" name="Google Shape;1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5" name="Google Shape;1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2" name="Google Shape;12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0" name="Google Shape;13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cxnSp>
        <p:nvCxnSpPr>
          <p:cNvPr id="14" name="Google Shape;14;p2"/>
          <p:cNvCxnSpPr/>
          <p:nvPr/>
        </p:nvCxnSpPr>
        <p:spPr>
          <a:xfrm>
            <a:off x="5704400" y="3668217"/>
            <a:ext cx="783300" cy="0"/>
          </a:xfrm>
          <a:prstGeom prst="straightConnector1">
            <a:avLst/>
          </a:prstGeom>
          <a:noFill/>
          <a:ln cap="flat" cmpd="sng" w="76200">
            <a:solidFill>
              <a:schemeClr val="dk1"/>
            </a:solidFill>
            <a:prstDash val="solid"/>
            <a:round/>
            <a:headEnd len="sm" w="sm" type="none"/>
            <a:tailEnd len="sm" w="sm" type="none"/>
          </a:ln>
        </p:spPr>
      </p:cxnSp>
      <p:sp>
        <p:nvSpPr>
          <p:cNvPr id="15" name="Google Shape;15;p2"/>
          <p:cNvSpPr txBox="1"/>
          <p:nvPr>
            <p:ph type="ctrTitle"/>
          </p:nvPr>
        </p:nvSpPr>
        <p:spPr>
          <a:xfrm>
            <a:off x="415600" y="794633"/>
            <a:ext cx="11360700" cy="2610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6" name="Google Shape;16;p2"/>
          <p:cNvSpPr txBox="1"/>
          <p:nvPr>
            <p:ph idx="1" type="subTitle"/>
          </p:nvPr>
        </p:nvSpPr>
        <p:spPr>
          <a:xfrm>
            <a:off x="415600" y="4221097"/>
            <a:ext cx="11360700" cy="978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7" name="Google Shape;17;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415600" y="1557233"/>
            <a:ext cx="11360700" cy="26400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1"/>
              </a:buClr>
              <a:buSzPts val="14700"/>
              <a:buNone/>
              <a:defRPr sz="14700">
                <a:solidFill>
                  <a:schemeClr val="dk1"/>
                </a:solidFill>
              </a:defRPr>
            </a:lvl1pPr>
            <a:lvl2pPr lvl="1" algn="ctr">
              <a:spcBef>
                <a:spcPts val="0"/>
              </a:spcBef>
              <a:spcAft>
                <a:spcPts val="0"/>
              </a:spcAft>
              <a:buClr>
                <a:schemeClr val="dk1"/>
              </a:buClr>
              <a:buSzPts val="14700"/>
              <a:buNone/>
              <a:defRPr sz="14700">
                <a:solidFill>
                  <a:schemeClr val="dk1"/>
                </a:solidFill>
              </a:defRPr>
            </a:lvl2pPr>
            <a:lvl3pPr lvl="2" algn="ctr">
              <a:spcBef>
                <a:spcPts val="0"/>
              </a:spcBef>
              <a:spcAft>
                <a:spcPts val="0"/>
              </a:spcAft>
              <a:buClr>
                <a:schemeClr val="dk1"/>
              </a:buClr>
              <a:buSzPts val="14700"/>
              <a:buNone/>
              <a:defRPr sz="14700">
                <a:solidFill>
                  <a:schemeClr val="dk1"/>
                </a:solidFill>
              </a:defRPr>
            </a:lvl3pPr>
            <a:lvl4pPr lvl="3" algn="ctr">
              <a:spcBef>
                <a:spcPts val="0"/>
              </a:spcBef>
              <a:spcAft>
                <a:spcPts val="0"/>
              </a:spcAft>
              <a:buClr>
                <a:schemeClr val="dk1"/>
              </a:buClr>
              <a:buSzPts val="14700"/>
              <a:buNone/>
              <a:defRPr sz="14700">
                <a:solidFill>
                  <a:schemeClr val="dk1"/>
                </a:solidFill>
              </a:defRPr>
            </a:lvl4pPr>
            <a:lvl5pPr lvl="4" algn="ctr">
              <a:spcBef>
                <a:spcPts val="0"/>
              </a:spcBef>
              <a:spcAft>
                <a:spcPts val="0"/>
              </a:spcAft>
              <a:buClr>
                <a:schemeClr val="dk1"/>
              </a:buClr>
              <a:buSzPts val="14700"/>
              <a:buNone/>
              <a:defRPr sz="14700">
                <a:solidFill>
                  <a:schemeClr val="dk1"/>
                </a:solidFill>
              </a:defRPr>
            </a:lvl5pPr>
            <a:lvl6pPr lvl="5" algn="ctr">
              <a:spcBef>
                <a:spcPts val="0"/>
              </a:spcBef>
              <a:spcAft>
                <a:spcPts val="0"/>
              </a:spcAft>
              <a:buClr>
                <a:schemeClr val="dk1"/>
              </a:buClr>
              <a:buSzPts val="14700"/>
              <a:buNone/>
              <a:defRPr sz="14700">
                <a:solidFill>
                  <a:schemeClr val="dk1"/>
                </a:solidFill>
              </a:defRPr>
            </a:lvl6pPr>
            <a:lvl7pPr lvl="6" algn="ctr">
              <a:spcBef>
                <a:spcPts val="0"/>
              </a:spcBef>
              <a:spcAft>
                <a:spcPts val="0"/>
              </a:spcAft>
              <a:buClr>
                <a:schemeClr val="dk1"/>
              </a:buClr>
              <a:buSzPts val="14700"/>
              <a:buNone/>
              <a:defRPr sz="14700">
                <a:solidFill>
                  <a:schemeClr val="dk1"/>
                </a:solidFill>
              </a:defRPr>
            </a:lvl7pPr>
            <a:lvl8pPr lvl="7" algn="ctr">
              <a:spcBef>
                <a:spcPts val="0"/>
              </a:spcBef>
              <a:spcAft>
                <a:spcPts val="0"/>
              </a:spcAft>
              <a:buClr>
                <a:schemeClr val="dk1"/>
              </a:buClr>
              <a:buSzPts val="14700"/>
              <a:buNone/>
              <a:defRPr sz="14700">
                <a:solidFill>
                  <a:schemeClr val="dk1"/>
                </a:solidFill>
              </a:defRPr>
            </a:lvl8pPr>
            <a:lvl9pPr lvl="8" algn="ctr">
              <a:spcBef>
                <a:spcPts val="0"/>
              </a:spcBef>
              <a:spcAft>
                <a:spcPts val="0"/>
              </a:spcAft>
              <a:buClr>
                <a:schemeClr val="dk1"/>
              </a:buClr>
              <a:buSzPts val="14700"/>
              <a:buNone/>
              <a:defRPr sz="14700">
                <a:solidFill>
                  <a:schemeClr val="dk1"/>
                </a:solidFill>
              </a:defRPr>
            </a:lvl9pPr>
          </a:lstStyle>
          <a:p>
            <a:r>
              <a:t>xx%</a:t>
            </a:r>
          </a:p>
        </p:txBody>
      </p:sp>
      <p:sp>
        <p:nvSpPr>
          <p:cNvPr id="52" name="Google Shape;52;p11"/>
          <p:cNvSpPr txBox="1"/>
          <p:nvPr>
            <p:ph idx="1" type="body"/>
          </p:nvPr>
        </p:nvSpPr>
        <p:spPr>
          <a:xfrm>
            <a:off x="415600" y="42990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3" name="Google Shape;53;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6" name="Shape 56"/>
        <p:cNvGrpSpPr/>
        <p:nvPr/>
      </p:nvGrpSpPr>
      <p:grpSpPr>
        <a:xfrm>
          <a:off x="0" y="0"/>
          <a:ext cx="0" cy="0"/>
          <a:chOff x="0" y="0"/>
          <a:chExt cx="0" cy="0"/>
        </a:xfrm>
      </p:grpSpPr>
      <p:sp>
        <p:nvSpPr>
          <p:cNvPr id="57" name="Google Shape;57;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8" name="Google Shape;58;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9" name="Google Shape;59;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SECTION_HEADER_1">
    <p:spTree>
      <p:nvGrpSpPr>
        <p:cNvPr id="62" name="Shape 62"/>
        <p:cNvGrpSpPr/>
        <p:nvPr/>
      </p:nvGrpSpPr>
      <p:grpSpPr>
        <a:xfrm>
          <a:off x="0" y="0"/>
          <a:ext cx="0" cy="0"/>
          <a:chOff x="0" y="0"/>
          <a:chExt cx="0" cy="0"/>
        </a:xfrm>
      </p:grpSpPr>
      <p:sp>
        <p:nvSpPr>
          <p:cNvPr id="63" name="Google Shape;63;p1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4" name="Google Shape;64;p1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65" name="Google Shape;65;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415600" y="3307400"/>
            <a:ext cx="10819200" cy="32613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9100"/>
              <a:buNone/>
              <a:defRPr sz="9100">
                <a:solidFill>
                  <a:schemeClr val="lt1"/>
                </a:solidFill>
              </a:defRPr>
            </a:lvl1pPr>
            <a:lvl2pPr lvl="1">
              <a:spcBef>
                <a:spcPts val="0"/>
              </a:spcBef>
              <a:spcAft>
                <a:spcPts val="0"/>
              </a:spcAft>
              <a:buClr>
                <a:schemeClr val="lt1"/>
              </a:buClr>
              <a:buSzPts val="9100"/>
              <a:buNone/>
              <a:defRPr sz="9100">
                <a:solidFill>
                  <a:schemeClr val="lt1"/>
                </a:solidFill>
              </a:defRPr>
            </a:lvl2pPr>
            <a:lvl3pPr lvl="2">
              <a:spcBef>
                <a:spcPts val="0"/>
              </a:spcBef>
              <a:spcAft>
                <a:spcPts val="0"/>
              </a:spcAft>
              <a:buClr>
                <a:schemeClr val="lt1"/>
              </a:buClr>
              <a:buSzPts val="9100"/>
              <a:buNone/>
              <a:defRPr sz="9100">
                <a:solidFill>
                  <a:schemeClr val="lt1"/>
                </a:solidFill>
              </a:defRPr>
            </a:lvl3pPr>
            <a:lvl4pPr lvl="3">
              <a:spcBef>
                <a:spcPts val="0"/>
              </a:spcBef>
              <a:spcAft>
                <a:spcPts val="0"/>
              </a:spcAft>
              <a:buClr>
                <a:schemeClr val="lt1"/>
              </a:buClr>
              <a:buSzPts val="9100"/>
              <a:buNone/>
              <a:defRPr sz="9100">
                <a:solidFill>
                  <a:schemeClr val="lt1"/>
                </a:solidFill>
              </a:defRPr>
            </a:lvl4pPr>
            <a:lvl5pPr lvl="4">
              <a:spcBef>
                <a:spcPts val="0"/>
              </a:spcBef>
              <a:spcAft>
                <a:spcPts val="0"/>
              </a:spcAft>
              <a:buClr>
                <a:schemeClr val="lt1"/>
              </a:buClr>
              <a:buSzPts val="9100"/>
              <a:buNone/>
              <a:defRPr sz="9100">
                <a:solidFill>
                  <a:schemeClr val="lt1"/>
                </a:solidFill>
              </a:defRPr>
            </a:lvl5pPr>
            <a:lvl6pPr lvl="5">
              <a:spcBef>
                <a:spcPts val="0"/>
              </a:spcBef>
              <a:spcAft>
                <a:spcPts val="0"/>
              </a:spcAft>
              <a:buClr>
                <a:schemeClr val="lt1"/>
              </a:buClr>
              <a:buSzPts val="9100"/>
              <a:buNone/>
              <a:defRPr sz="9100">
                <a:solidFill>
                  <a:schemeClr val="lt1"/>
                </a:solidFill>
              </a:defRPr>
            </a:lvl6pPr>
            <a:lvl7pPr lvl="6">
              <a:spcBef>
                <a:spcPts val="0"/>
              </a:spcBef>
              <a:spcAft>
                <a:spcPts val="0"/>
              </a:spcAft>
              <a:buClr>
                <a:schemeClr val="lt1"/>
              </a:buClr>
              <a:buSzPts val="9100"/>
              <a:buNone/>
              <a:defRPr sz="9100">
                <a:solidFill>
                  <a:schemeClr val="lt1"/>
                </a:solidFill>
              </a:defRPr>
            </a:lvl7pPr>
            <a:lvl8pPr lvl="7">
              <a:spcBef>
                <a:spcPts val="0"/>
              </a:spcBef>
              <a:spcAft>
                <a:spcPts val="0"/>
              </a:spcAft>
              <a:buClr>
                <a:schemeClr val="lt1"/>
              </a:buClr>
              <a:buSzPts val="9100"/>
              <a:buNone/>
              <a:defRPr sz="9100">
                <a:solidFill>
                  <a:schemeClr val="lt1"/>
                </a:solidFill>
              </a:defRPr>
            </a:lvl8pPr>
            <a:lvl9pPr lvl="8">
              <a:spcBef>
                <a:spcPts val="0"/>
              </a:spcBef>
              <a:spcAft>
                <a:spcPts val="0"/>
              </a:spcAft>
              <a:buClr>
                <a:schemeClr val="lt1"/>
              </a:buClr>
              <a:buSzPts val="9100"/>
              <a:buNone/>
              <a:defRPr sz="9100">
                <a:solidFill>
                  <a:schemeClr val="lt1"/>
                </a:solidFill>
              </a:defRPr>
            </a:lvl9pPr>
          </a:lstStyle>
          <a:p/>
        </p:txBody>
      </p:sp>
      <p:sp>
        <p:nvSpPr>
          <p:cNvPr id="20" name="Google Shape;20;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3" name="Google Shape;23;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4" name="Google Shape;24;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7" name="Google Shape;27;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2" name="Google Shape;32;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415600" y="8424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5" name="Google Shape;35;p7"/>
          <p:cNvSpPr txBox="1"/>
          <p:nvPr>
            <p:ph idx="1" type="body"/>
          </p:nvPr>
        </p:nvSpPr>
        <p:spPr>
          <a:xfrm>
            <a:off x="415600" y="1987833"/>
            <a:ext cx="3744000" cy="4104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6" name="Google Shape;36;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653667" y="701800"/>
            <a:ext cx="75783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9" name="Google Shape;39;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6096000" y="1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2" name="Google Shape;42;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p9"/>
          <p:cNvSpPr txBox="1"/>
          <p:nvPr>
            <p:ph type="title"/>
          </p:nvPr>
        </p:nvSpPr>
        <p:spPr>
          <a:xfrm>
            <a:off x="354000" y="1834132"/>
            <a:ext cx="5393700" cy="2069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44" name="Google Shape;44;p9"/>
          <p:cNvSpPr txBox="1"/>
          <p:nvPr>
            <p:ph idx="1" type="subTitle"/>
          </p:nvPr>
        </p:nvSpPr>
        <p:spPr>
          <a:xfrm>
            <a:off x="354000" y="3974834"/>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5" name="Google Shape;45;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6" name="Google Shape;46;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426000" y="56449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49" name="Google Shape;49;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Proxima Nova"/>
              <a:buChar char="●"/>
              <a:defRPr sz="2400">
                <a:solidFill>
                  <a:schemeClr val="dk2"/>
                </a:solidFill>
                <a:latin typeface="Proxima Nova"/>
                <a:ea typeface="Proxima Nova"/>
                <a:cs typeface="Proxima Nova"/>
                <a:sym typeface="Proxima Nova"/>
              </a:defRPr>
            </a:lvl1pPr>
            <a:lvl2pPr indent="-349250" lvl="1" marL="9144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2pPr>
            <a:lvl3pPr indent="-349250" lvl="2" marL="13716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3pPr>
            <a:lvl4pPr indent="-349250" lvl="3" marL="18288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4pPr>
            <a:lvl5pPr indent="-349250" lvl="4" marL="22860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5pPr>
            <a:lvl6pPr indent="-349250" lvl="5" marL="27432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6pPr>
            <a:lvl7pPr indent="-349250" lvl="6" marL="32004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7pPr>
            <a:lvl8pPr indent="-349250" lvl="7" marL="36576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8pPr>
            <a:lvl9pPr indent="-349250" lvl="8" marL="41148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Proxima Nova"/>
                <a:ea typeface="Proxima Nova"/>
                <a:cs typeface="Proxima Nova"/>
                <a:sym typeface="Proxima Nova"/>
              </a:defRPr>
            </a:lvl1pPr>
            <a:lvl2pPr lvl="1" algn="r">
              <a:buNone/>
              <a:defRPr sz="1300">
                <a:solidFill>
                  <a:schemeClr val="dk2"/>
                </a:solidFill>
                <a:latin typeface="Proxima Nova"/>
                <a:ea typeface="Proxima Nova"/>
                <a:cs typeface="Proxima Nova"/>
                <a:sym typeface="Proxima Nova"/>
              </a:defRPr>
            </a:lvl2pPr>
            <a:lvl3pPr lvl="2" algn="r">
              <a:buNone/>
              <a:defRPr sz="1300">
                <a:solidFill>
                  <a:schemeClr val="dk2"/>
                </a:solidFill>
                <a:latin typeface="Proxima Nova"/>
                <a:ea typeface="Proxima Nova"/>
                <a:cs typeface="Proxima Nova"/>
                <a:sym typeface="Proxima Nova"/>
              </a:defRPr>
            </a:lvl3pPr>
            <a:lvl4pPr lvl="3" algn="r">
              <a:buNone/>
              <a:defRPr sz="1300">
                <a:solidFill>
                  <a:schemeClr val="dk2"/>
                </a:solidFill>
                <a:latin typeface="Proxima Nova"/>
                <a:ea typeface="Proxima Nova"/>
                <a:cs typeface="Proxima Nova"/>
                <a:sym typeface="Proxima Nova"/>
              </a:defRPr>
            </a:lvl4pPr>
            <a:lvl5pPr lvl="4" algn="r">
              <a:buNone/>
              <a:defRPr sz="1300">
                <a:solidFill>
                  <a:schemeClr val="dk2"/>
                </a:solidFill>
                <a:latin typeface="Proxima Nova"/>
                <a:ea typeface="Proxima Nova"/>
                <a:cs typeface="Proxima Nova"/>
                <a:sym typeface="Proxima Nova"/>
              </a:defRPr>
            </a:lvl5pPr>
            <a:lvl6pPr lvl="5" algn="r">
              <a:buNone/>
              <a:defRPr sz="1300">
                <a:solidFill>
                  <a:schemeClr val="dk2"/>
                </a:solidFill>
                <a:latin typeface="Proxima Nova"/>
                <a:ea typeface="Proxima Nova"/>
                <a:cs typeface="Proxima Nova"/>
                <a:sym typeface="Proxima Nova"/>
              </a:defRPr>
            </a:lvl6pPr>
            <a:lvl7pPr lvl="6" algn="r">
              <a:buNone/>
              <a:defRPr sz="1300">
                <a:solidFill>
                  <a:schemeClr val="dk2"/>
                </a:solidFill>
                <a:latin typeface="Proxima Nova"/>
                <a:ea typeface="Proxima Nova"/>
                <a:cs typeface="Proxima Nova"/>
                <a:sym typeface="Proxima Nova"/>
              </a:defRPr>
            </a:lvl7pPr>
            <a:lvl8pPr lvl="7" algn="r">
              <a:buNone/>
              <a:defRPr sz="1300">
                <a:solidFill>
                  <a:schemeClr val="dk2"/>
                </a:solidFill>
                <a:latin typeface="Proxima Nova"/>
                <a:ea typeface="Proxima Nova"/>
                <a:cs typeface="Proxima Nova"/>
                <a:sym typeface="Proxima Nova"/>
              </a:defRPr>
            </a:lvl8pPr>
            <a:lvl9pPr lvl="8" algn="r">
              <a:buNone/>
              <a:defRPr sz="13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drive.google.com/file/d/1_1A_sj51hnrber_bAzwyduM8c6p2jnA4/view" TargetMode="Externa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232650" y="0"/>
            <a:ext cx="11726700" cy="73923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b="1" lang="es-ES" sz="1900">
                <a:latin typeface="Times New Roman"/>
                <a:ea typeface="Times New Roman"/>
                <a:cs typeface="Times New Roman"/>
                <a:sym typeface="Times New Roman"/>
              </a:rPr>
              <a:t>UNIVERSIDAD NACIONAL MAYOR DE SAN MARCOS</a:t>
            </a:r>
            <a:endParaRPr b="1" sz="1900">
              <a:latin typeface="Times New Roman"/>
              <a:ea typeface="Times New Roman"/>
              <a:cs typeface="Times New Roman"/>
              <a:sym typeface="Times New Roman"/>
            </a:endParaRPr>
          </a:p>
          <a:p>
            <a:pPr indent="0" lvl="0" marL="0" rtl="0" algn="ctr">
              <a:spcBef>
                <a:spcPts val="1200"/>
              </a:spcBef>
              <a:spcAft>
                <a:spcPts val="0"/>
              </a:spcAft>
              <a:buNone/>
            </a:pPr>
            <a:r>
              <a:rPr b="1" lang="es-ES" sz="1500">
                <a:latin typeface="Times New Roman"/>
                <a:ea typeface="Times New Roman"/>
                <a:cs typeface="Times New Roman"/>
                <a:sym typeface="Times New Roman"/>
              </a:rPr>
              <a:t>FACULTAD DE INGENIERÍA DE SISTEMAS E INFORMATICA</a:t>
            </a:r>
            <a:endParaRPr b="1" sz="1500">
              <a:latin typeface="Times New Roman"/>
              <a:ea typeface="Times New Roman"/>
              <a:cs typeface="Times New Roman"/>
              <a:sym typeface="Times New Roman"/>
            </a:endParaRPr>
          </a:p>
          <a:p>
            <a:pPr indent="0" lvl="0" marL="0" rtl="0" algn="ctr">
              <a:spcBef>
                <a:spcPts val="1200"/>
              </a:spcBef>
              <a:spcAft>
                <a:spcPts val="0"/>
              </a:spcAft>
              <a:buNone/>
            </a:pPr>
            <a:r>
              <a:rPr b="1" lang="es-ES">
                <a:latin typeface="Times New Roman"/>
                <a:ea typeface="Times New Roman"/>
                <a:cs typeface="Times New Roman"/>
                <a:sym typeface="Times New Roman"/>
              </a:rPr>
              <a:t>ESCUELA PROFESIONAL DE INGENIERÍA DE SISTEMAS</a:t>
            </a:r>
            <a:endParaRPr b="1">
              <a:latin typeface="Times New Roman"/>
              <a:ea typeface="Times New Roman"/>
              <a:cs typeface="Times New Roman"/>
              <a:sym typeface="Times New Roman"/>
            </a:endParaRPr>
          </a:p>
          <a:p>
            <a:pPr indent="0" lvl="0" marL="0" rtl="0" algn="ctr">
              <a:spcBef>
                <a:spcPts val="1200"/>
              </a:spcBef>
              <a:spcAft>
                <a:spcPts val="0"/>
              </a:spcAft>
              <a:buNone/>
            </a:pPr>
            <a:r>
              <a:t/>
            </a:r>
            <a:endParaRPr b="1" sz="1200">
              <a:latin typeface="Times New Roman"/>
              <a:ea typeface="Times New Roman"/>
              <a:cs typeface="Times New Roman"/>
              <a:sym typeface="Times New Roman"/>
            </a:endParaRPr>
          </a:p>
          <a:p>
            <a:pPr indent="0" lvl="0" marL="0" rtl="0" algn="ctr">
              <a:spcBef>
                <a:spcPts val="1200"/>
              </a:spcBef>
              <a:spcAft>
                <a:spcPts val="0"/>
              </a:spcAft>
              <a:buNone/>
            </a:pPr>
            <a:r>
              <a:t/>
            </a:r>
            <a:endParaRPr b="1" sz="1200">
              <a:latin typeface="Times New Roman"/>
              <a:ea typeface="Times New Roman"/>
              <a:cs typeface="Times New Roman"/>
              <a:sym typeface="Times New Roman"/>
            </a:endParaRPr>
          </a:p>
          <a:p>
            <a:pPr indent="0" lvl="0" marL="0" rtl="0" algn="ctr">
              <a:spcBef>
                <a:spcPts val="1200"/>
              </a:spcBef>
              <a:spcAft>
                <a:spcPts val="0"/>
              </a:spcAft>
              <a:buNone/>
            </a:pPr>
            <a:r>
              <a:t/>
            </a:r>
            <a:endParaRPr b="1" sz="1200">
              <a:latin typeface="Times New Roman"/>
              <a:ea typeface="Times New Roman"/>
              <a:cs typeface="Times New Roman"/>
              <a:sym typeface="Times New Roman"/>
            </a:endParaRPr>
          </a:p>
          <a:p>
            <a:pPr indent="0" lvl="0" marL="0" rtl="0" algn="l">
              <a:spcBef>
                <a:spcPts val="1200"/>
              </a:spcBef>
              <a:spcAft>
                <a:spcPts val="0"/>
              </a:spcAft>
              <a:buNone/>
            </a:pPr>
            <a:r>
              <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s-ES" sz="1600">
                <a:latin typeface="Times New Roman"/>
                <a:ea typeface="Times New Roman"/>
                <a:cs typeface="Times New Roman"/>
                <a:sym typeface="Times New Roman"/>
              </a:rPr>
              <a:t>                                                                              CURSO: </a:t>
            </a:r>
            <a:r>
              <a:rPr lang="es-ES" sz="1600">
                <a:latin typeface="Times New Roman"/>
                <a:ea typeface="Times New Roman"/>
                <a:cs typeface="Times New Roman"/>
                <a:sym typeface="Times New Roman"/>
              </a:rPr>
              <a:t>Internet de las cosas</a:t>
            </a:r>
            <a:endParaRPr sz="1600">
              <a:latin typeface="Times New Roman"/>
              <a:ea typeface="Times New Roman"/>
              <a:cs typeface="Times New Roman"/>
              <a:sym typeface="Times New Roman"/>
            </a:endParaRPr>
          </a:p>
          <a:p>
            <a:pPr indent="457200" lvl="0" marL="914400" rtl="0" algn="ctr">
              <a:spcBef>
                <a:spcPts val="1200"/>
              </a:spcBef>
              <a:spcAft>
                <a:spcPts val="0"/>
              </a:spcAft>
              <a:buNone/>
            </a:pPr>
            <a:r>
              <a:rPr b="1" lang="es-ES" sz="1800">
                <a:latin typeface="Times New Roman"/>
                <a:ea typeface="Times New Roman"/>
                <a:cs typeface="Times New Roman"/>
                <a:sym typeface="Times New Roman"/>
              </a:rPr>
              <a:t>TEMA: Diseño e implementación de un sistema IoT mediante la plataforma ESP32 para la </a:t>
            </a:r>
            <a:endParaRPr b="1" sz="1800">
              <a:latin typeface="Times New Roman"/>
              <a:ea typeface="Times New Roman"/>
              <a:cs typeface="Times New Roman"/>
              <a:sym typeface="Times New Roman"/>
            </a:endParaRPr>
          </a:p>
          <a:p>
            <a:pPr indent="457200" lvl="0" marL="914400" rtl="0" algn="ctr">
              <a:spcBef>
                <a:spcPts val="1200"/>
              </a:spcBef>
              <a:spcAft>
                <a:spcPts val="0"/>
              </a:spcAft>
              <a:buNone/>
            </a:pPr>
            <a:r>
              <a:rPr b="1" lang="es-ES" sz="1800">
                <a:latin typeface="Times New Roman"/>
                <a:ea typeface="Times New Roman"/>
                <a:cs typeface="Times New Roman"/>
                <a:sym typeface="Times New Roman"/>
              </a:rPr>
              <a:t>                 </a:t>
            </a:r>
            <a:r>
              <a:rPr b="1" lang="es-ES" sz="1800">
                <a:latin typeface="Times New Roman"/>
                <a:ea typeface="Times New Roman"/>
                <a:cs typeface="Times New Roman"/>
                <a:sym typeface="Times New Roman"/>
              </a:rPr>
              <a:t>Monitorización</a:t>
            </a:r>
            <a:r>
              <a:rPr b="1" lang="es-ES" sz="1800">
                <a:latin typeface="Times New Roman"/>
                <a:ea typeface="Times New Roman"/>
                <a:cs typeface="Times New Roman"/>
                <a:sym typeface="Times New Roman"/>
              </a:rPr>
              <a:t> del proceso de compostaje de residuos orgánicos domésticos.</a:t>
            </a:r>
            <a:endParaRPr b="1" sz="1800">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s-ES">
                <a:latin typeface="Times New Roman"/>
                <a:ea typeface="Times New Roman"/>
                <a:cs typeface="Times New Roman"/>
                <a:sym typeface="Times New Roman"/>
              </a:rPr>
              <a:t>                               				</a:t>
            </a:r>
            <a:r>
              <a:rPr b="1" lang="es-ES" sz="1500">
                <a:latin typeface="Times New Roman"/>
                <a:ea typeface="Times New Roman"/>
                <a:cs typeface="Times New Roman"/>
                <a:sym typeface="Times New Roman"/>
              </a:rPr>
              <a:t>INTEGRANTES:</a:t>
            </a:r>
            <a:endParaRPr b="1" sz="1500">
              <a:latin typeface="Times New Roman"/>
              <a:ea typeface="Times New Roman"/>
              <a:cs typeface="Times New Roman"/>
              <a:sym typeface="Times New Roman"/>
            </a:endParaRPr>
          </a:p>
          <a:p>
            <a:pPr indent="0" lvl="0" marL="0" rtl="0" algn="ctr">
              <a:spcBef>
                <a:spcPts val="0"/>
              </a:spcBef>
              <a:spcAft>
                <a:spcPts val="0"/>
              </a:spcAft>
              <a:buNone/>
            </a:pPr>
            <a:r>
              <a:t/>
            </a:r>
            <a:endParaRPr b="1" sz="1500">
              <a:latin typeface="Times New Roman"/>
              <a:ea typeface="Times New Roman"/>
              <a:cs typeface="Times New Roman"/>
              <a:sym typeface="Times New Roman"/>
            </a:endParaRPr>
          </a:p>
          <a:p>
            <a:pPr indent="457200" lvl="0" marL="3200400" rtl="0" algn="l">
              <a:spcBef>
                <a:spcPts val="0"/>
              </a:spcBef>
              <a:spcAft>
                <a:spcPts val="0"/>
              </a:spcAft>
              <a:buNone/>
            </a:pPr>
            <a:r>
              <a:rPr lang="es-ES" sz="1300">
                <a:latin typeface="Times New Roman"/>
                <a:ea typeface="Times New Roman"/>
                <a:cs typeface="Times New Roman"/>
                <a:sym typeface="Times New Roman"/>
              </a:rPr>
              <a:t>_ </a:t>
            </a:r>
            <a:r>
              <a:rPr lang="es-ES" sz="1505">
                <a:solidFill>
                  <a:srgbClr val="1A1A1A"/>
                </a:solidFill>
                <a:latin typeface="Raleway"/>
                <a:ea typeface="Raleway"/>
                <a:cs typeface="Raleway"/>
                <a:sym typeface="Raleway"/>
              </a:rPr>
              <a:t>Tardeo Segovia Ronald Edison</a:t>
            </a:r>
            <a:endParaRPr sz="1300">
              <a:latin typeface="Times New Roman"/>
              <a:ea typeface="Times New Roman"/>
              <a:cs typeface="Times New Roman"/>
              <a:sym typeface="Times New Roman"/>
            </a:endParaRPr>
          </a:p>
          <a:p>
            <a:pPr indent="457200" lvl="0" marL="3200400" rtl="0" algn="l">
              <a:spcBef>
                <a:spcPts val="1200"/>
              </a:spcBef>
              <a:spcAft>
                <a:spcPts val="0"/>
              </a:spcAft>
              <a:buNone/>
            </a:pPr>
            <a:r>
              <a:rPr lang="es-ES" sz="1300">
                <a:latin typeface="Times New Roman"/>
                <a:ea typeface="Times New Roman"/>
                <a:cs typeface="Times New Roman"/>
                <a:sym typeface="Times New Roman"/>
              </a:rPr>
              <a:t>_ </a:t>
            </a:r>
            <a:r>
              <a:rPr lang="es-ES" sz="1505">
                <a:solidFill>
                  <a:srgbClr val="1A1A1A"/>
                </a:solidFill>
                <a:latin typeface="Raleway"/>
                <a:ea typeface="Raleway"/>
                <a:cs typeface="Raleway"/>
                <a:sym typeface="Raleway"/>
              </a:rPr>
              <a:t>Ramos Cahuana Wily Hugo</a:t>
            </a:r>
            <a:endParaRPr sz="1300">
              <a:latin typeface="Times New Roman"/>
              <a:ea typeface="Times New Roman"/>
              <a:cs typeface="Times New Roman"/>
              <a:sym typeface="Times New Roman"/>
            </a:endParaRPr>
          </a:p>
          <a:p>
            <a:pPr indent="0" lvl="0" marL="3657600" rtl="0" algn="l">
              <a:spcBef>
                <a:spcPts val="1200"/>
              </a:spcBef>
              <a:spcAft>
                <a:spcPts val="0"/>
              </a:spcAft>
              <a:buNone/>
            </a:pPr>
            <a:r>
              <a:rPr lang="es-ES" sz="1300">
                <a:latin typeface="Times New Roman"/>
                <a:ea typeface="Times New Roman"/>
                <a:cs typeface="Times New Roman"/>
                <a:sym typeface="Times New Roman"/>
              </a:rPr>
              <a:t>_ </a:t>
            </a:r>
            <a:r>
              <a:rPr lang="es-ES" sz="1505">
                <a:solidFill>
                  <a:srgbClr val="1A1A1A"/>
                </a:solidFill>
                <a:latin typeface="Raleway"/>
                <a:ea typeface="Raleway"/>
                <a:cs typeface="Raleway"/>
                <a:sym typeface="Raleway"/>
              </a:rPr>
              <a:t>Cancán Damián Kevin Anderson</a:t>
            </a:r>
            <a:endParaRPr sz="1300">
              <a:latin typeface="Times New Roman"/>
              <a:ea typeface="Times New Roman"/>
              <a:cs typeface="Times New Roman"/>
              <a:sym typeface="Times New Roman"/>
            </a:endParaRPr>
          </a:p>
          <a:p>
            <a:pPr indent="457200" lvl="0" marL="3200400" rtl="0" algn="l">
              <a:spcBef>
                <a:spcPts val="1200"/>
              </a:spcBef>
              <a:spcAft>
                <a:spcPts val="0"/>
              </a:spcAft>
              <a:buNone/>
            </a:pPr>
            <a:r>
              <a:rPr lang="es-ES" sz="1300">
                <a:latin typeface="Times New Roman"/>
                <a:ea typeface="Times New Roman"/>
                <a:cs typeface="Times New Roman"/>
                <a:sym typeface="Times New Roman"/>
              </a:rPr>
              <a:t>_ </a:t>
            </a:r>
            <a:r>
              <a:rPr lang="es-ES" sz="1505">
                <a:solidFill>
                  <a:srgbClr val="1A1A1A"/>
                </a:solidFill>
                <a:latin typeface="Raleway"/>
                <a:ea typeface="Raleway"/>
                <a:cs typeface="Raleway"/>
                <a:sym typeface="Raleway"/>
              </a:rPr>
              <a:t>Huamani Ramos Angel Manuel</a:t>
            </a:r>
            <a:endParaRPr sz="1300">
              <a:latin typeface="Times New Roman"/>
              <a:ea typeface="Times New Roman"/>
              <a:cs typeface="Times New Roman"/>
              <a:sym typeface="Times New Roman"/>
            </a:endParaRPr>
          </a:p>
          <a:p>
            <a:pPr indent="457200" lvl="0" marL="3200400" rtl="0" algn="l">
              <a:spcBef>
                <a:spcPts val="1200"/>
              </a:spcBef>
              <a:spcAft>
                <a:spcPts val="0"/>
              </a:spcAft>
              <a:buNone/>
            </a:pPr>
            <a:r>
              <a:rPr lang="es-ES" sz="1300">
                <a:latin typeface="Times New Roman"/>
                <a:ea typeface="Times New Roman"/>
                <a:cs typeface="Times New Roman"/>
                <a:sym typeface="Times New Roman"/>
              </a:rPr>
              <a:t>_ </a:t>
            </a:r>
            <a:r>
              <a:rPr lang="es-ES" sz="1604">
                <a:solidFill>
                  <a:srgbClr val="1A1A1A"/>
                </a:solidFill>
                <a:latin typeface="Raleway"/>
                <a:ea typeface="Raleway"/>
                <a:cs typeface="Raleway"/>
                <a:sym typeface="Raleway"/>
              </a:rPr>
              <a:t>Serrano Bendezu Fernando Jose</a:t>
            </a:r>
            <a:endParaRPr sz="1300">
              <a:latin typeface="Times New Roman"/>
              <a:ea typeface="Times New Roman"/>
              <a:cs typeface="Times New Roman"/>
              <a:sym typeface="Times New Roman"/>
            </a:endParaRPr>
          </a:p>
          <a:p>
            <a:pPr indent="0" lvl="0" marL="0" rtl="0" algn="ctr">
              <a:spcBef>
                <a:spcPts val="1200"/>
              </a:spcBef>
              <a:spcAft>
                <a:spcPts val="0"/>
              </a:spcAft>
              <a:buNone/>
            </a:pPr>
            <a:r>
              <a:t/>
            </a:r>
            <a:endParaRPr b="1" sz="1200">
              <a:latin typeface="Times New Roman"/>
              <a:ea typeface="Times New Roman"/>
              <a:cs typeface="Times New Roman"/>
              <a:sym typeface="Times New Roman"/>
            </a:endParaRPr>
          </a:p>
          <a:p>
            <a:pPr indent="0" lvl="0" marL="0" rtl="0" algn="l">
              <a:spcBef>
                <a:spcPts val="1200"/>
              </a:spcBef>
              <a:spcAft>
                <a:spcPts val="0"/>
              </a:spcAft>
              <a:buNone/>
            </a:pPr>
            <a:r>
              <a:rPr lang="es-ES">
                <a:latin typeface="Proxima Nova"/>
                <a:ea typeface="Proxima Nova"/>
                <a:cs typeface="Proxima Nova"/>
                <a:sym typeface="Proxima Nova"/>
              </a:rPr>
              <a:t>											</a:t>
            </a:r>
            <a:endParaRPr>
              <a:latin typeface="Proxima Nova"/>
              <a:ea typeface="Proxima Nova"/>
              <a:cs typeface="Proxima Nova"/>
              <a:sym typeface="Proxima Nova"/>
            </a:endParaRPr>
          </a:p>
        </p:txBody>
      </p:sp>
      <p:pic>
        <p:nvPicPr>
          <p:cNvPr id="74" name="Google Shape;74;p15"/>
          <p:cNvPicPr preferRelativeResize="0"/>
          <p:nvPr/>
        </p:nvPicPr>
        <p:blipFill>
          <a:blip r:embed="rId3">
            <a:alphaModFix/>
          </a:blip>
          <a:stretch>
            <a:fillRect/>
          </a:stretch>
        </p:blipFill>
        <p:spPr>
          <a:xfrm>
            <a:off x="5530625" y="1187300"/>
            <a:ext cx="1130750" cy="129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body"/>
          </p:nvPr>
        </p:nvSpPr>
        <p:spPr>
          <a:xfrm>
            <a:off x="206825" y="280300"/>
            <a:ext cx="8572500" cy="64497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b="1" lang="es-ES" sz="2000">
                <a:latin typeface="Arial"/>
                <a:ea typeface="Arial"/>
                <a:cs typeface="Arial"/>
                <a:sym typeface="Arial"/>
              </a:rPr>
              <a:t>3.- </a:t>
            </a:r>
            <a:r>
              <a:rPr b="1" lang="es-ES" sz="2000">
                <a:latin typeface="Arial"/>
                <a:ea typeface="Arial"/>
                <a:cs typeface="Arial"/>
                <a:sym typeface="Arial"/>
              </a:rPr>
              <a:t>Sensor de humedad del compost  YL-69</a:t>
            </a:r>
            <a:endParaRPr b="1" sz="2000">
              <a:latin typeface="Arial"/>
              <a:ea typeface="Arial"/>
              <a:cs typeface="Arial"/>
              <a:sym typeface="Arial"/>
            </a:endParaRPr>
          </a:p>
          <a:p>
            <a:pPr indent="0" lvl="0" marL="0" rtl="0" algn="l">
              <a:spcBef>
                <a:spcPts val="1600"/>
              </a:spcBef>
              <a:spcAft>
                <a:spcPts val="0"/>
              </a:spcAft>
              <a:buNone/>
            </a:pPr>
            <a:r>
              <a:rPr lang="es-ES" sz="2000">
                <a:latin typeface="Arial"/>
                <a:ea typeface="Arial"/>
                <a:cs typeface="Arial"/>
                <a:sym typeface="Arial"/>
              </a:rPr>
              <a:t>Es un sensor que tiene la capacidad de medir la humedad del compost. Aplicando un poco de tensión entre los terminales del sensor hace pasar una corriente y dependiendo de la resistencia que genere el compost es que nos arrojará el porcentaje de humedad. Nos permite hacer medidas digitales y analógicas.</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rPr b="1" lang="es-ES" sz="2000">
                <a:latin typeface="Arial"/>
                <a:ea typeface="Arial"/>
                <a:cs typeface="Arial"/>
                <a:sym typeface="Arial"/>
              </a:rPr>
              <a:t>4.- </a:t>
            </a:r>
            <a:r>
              <a:rPr b="1" lang="es-ES" sz="2000">
                <a:latin typeface="Arial"/>
                <a:ea typeface="Arial"/>
                <a:cs typeface="Arial"/>
                <a:sym typeface="Arial"/>
              </a:rPr>
              <a:t>Sensor de metano MQ4 </a:t>
            </a:r>
            <a:endParaRPr b="1" sz="2000">
              <a:latin typeface="Arial"/>
              <a:ea typeface="Arial"/>
              <a:cs typeface="Arial"/>
              <a:sym typeface="Arial"/>
            </a:endParaRPr>
          </a:p>
          <a:p>
            <a:pPr indent="0" lvl="0" marL="0" rtl="0" algn="l">
              <a:spcBef>
                <a:spcPts val="1600"/>
              </a:spcBef>
              <a:spcAft>
                <a:spcPts val="0"/>
              </a:spcAft>
              <a:buNone/>
            </a:pPr>
            <a:r>
              <a:rPr lang="es-ES" sz="2000">
                <a:latin typeface="Arial"/>
                <a:ea typeface="Arial"/>
                <a:cs typeface="Arial"/>
                <a:sym typeface="Arial"/>
              </a:rPr>
              <a:t>Es un sensor que puede detectar las concentraciones de metano que están entre los 300 ppm - 10000 ppm, posee una respuesta rápida y alta sensibilidad. Funciona mediante señales eléctricas cuando se detecta el gas.</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rPr b="1" lang="es-ES" sz="2000">
                <a:latin typeface="Arial"/>
                <a:ea typeface="Arial"/>
                <a:cs typeface="Arial"/>
                <a:sym typeface="Arial"/>
              </a:rPr>
              <a:t>5.- Sensor de ultrasonido HC-SR04</a:t>
            </a:r>
            <a:endParaRPr b="1" sz="2000">
              <a:latin typeface="Arial"/>
              <a:ea typeface="Arial"/>
              <a:cs typeface="Arial"/>
              <a:sym typeface="Arial"/>
            </a:endParaRPr>
          </a:p>
          <a:p>
            <a:pPr indent="0" lvl="0" marL="0" rtl="0" algn="l">
              <a:spcBef>
                <a:spcPts val="1600"/>
              </a:spcBef>
              <a:spcAft>
                <a:spcPts val="0"/>
              </a:spcAft>
              <a:buNone/>
            </a:pPr>
            <a:r>
              <a:rPr lang="es-ES" sz="2000">
                <a:latin typeface="Arial"/>
                <a:ea typeface="Arial"/>
                <a:cs typeface="Arial"/>
                <a:sym typeface="Arial"/>
              </a:rPr>
              <a:t>Es un</a:t>
            </a:r>
            <a:r>
              <a:rPr lang="es-ES" sz="2000">
                <a:latin typeface="Arial"/>
                <a:ea typeface="Arial"/>
                <a:cs typeface="Arial"/>
                <a:sym typeface="Arial"/>
              </a:rPr>
              <a:t> dispositivo utilizado para medir distancias utilizando ondas sonoras de alta frecuencia. A continuación se describen las principales características físicas, parámetros de medición y tipos de señal del sensor:</a:t>
            </a:r>
            <a:endParaRPr sz="2000">
              <a:latin typeface="Arial"/>
              <a:ea typeface="Arial"/>
              <a:cs typeface="Arial"/>
              <a:sym typeface="Arial"/>
            </a:endParaRPr>
          </a:p>
          <a:p>
            <a:pPr indent="0" lvl="0" marL="914400" rtl="0" algn="l">
              <a:spcBef>
                <a:spcPts val="1600"/>
              </a:spcBef>
              <a:spcAft>
                <a:spcPts val="1600"/>
              </a:spcAft>
              <a:buNone/>
            </a:pPr>
            <a:r>
              <a:t/>
            </a:r>
            <a:endParaRPr/>
          </a:p>
        </p:txBody>
      </p:sp>
      <p:pic>
        <p:nvPicPr>
          <p:cNvPr id="141" name="Google Shape;141;p24"/>
          <p:cNvPicPr preferRelativeResize="0"/>
          <p:nvPr/>
        </p:nvPicPr>
        <p:blipFill rotWithShape="1">
          <a:blip r:embed="rId3">
            <a:alphaModFix/>
          </a:blip>
          <a:srcRect b="12812" l="10300" r="14949" t="9770"/>
          <a:stretch/>
        </p:blipFill>
        <p:spPr>
          <a:xfrm>
            <a:off x="9037875" y="89798"/>
            <a:ext cx="2336675" cy="2030850"/>
          </a:xfrm>
          <a:prstGeom prst="rect">
            <a:avLst/>
          </a:prstGeom>
          <a:noFill/>
          <a:ln>
            <a:noFill/>
          </a:ln>
        </p:spPr>
      </p:pic>
      <p:pic>
        <p:nvPicPr>
          <p:cNvPr id="142" name="Google Shape;142;p24"/>
          <p:cNvPicPr preferRelativeResize="0"/>
          <p:nvPr/>
        </p:nvPicPr>
        <p:blipFill rotWithShape="1">
          <a:blip r:embed="rId4">
            <a:alphaModFix/>
          </a:blip>
          <a:srcRect b="9429" l="4647" r="3322" t="12707"/>
          <a:stretch/>
        </p:blipFill>
        <p:spPr>
          <a:xfrm>
            <a:off x="8779313" y="2386725"/>
            <a:ext cx="2246300" cy="1894100"/>
          </a:xfrm>
          <a:prstGeom prst="rect">
            <a:avLst/>
          </a:prstGeom>
          <a:noFill/>
          <a:ln>
            <a:noFill/>
          </a:ln>
        </p:spPr>
      </p:pic>
      <p:pic>
        <p:nvPicPr>
          <p:cNvPr id="143" name="Google Shape;143;p24"/>
          <p:cNvPicPr preferRelativeResize="0"/>
          <p:nvPr/>
        </p:nvPicPr>
        <p:blipFill rotWithShape="1">
          <a:blip r:embed="rId5">
            <a:alphaModFix/>
          </a:blip>
          <a:srcRect b="12372" l="9303" r="9303" t="9715"/>
          <a:stretch/>
        </p:blipFill>
        <p:spPr>
          <a:xfrm>
            <a:off x="9426529" y="4174050"/>
            <a:ext cx="2138171" cy="20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idx="1" type="body"/>
          </p:nvPr>
        </p:nvSpPr>
        <p:spPr>
          <a:xfrm>
            <a:off x="980200" y="334725"/>
            <a:ext cx="10779600" cy="5842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s-ES"/>
              <a:t>Actuadores</a:t>
            </a:r>
            <a:endParaRPr b="1"/>
          </a:p>
          <a:p>
            <a:pPr indent="0" lvl="0" marL="0" rtl="0" algn="l">
              <a:spcBef>
                <a:spcPts val="1600"/>
              </a:spcBef>
              <a:spcAft>
                <a:spcPts val="0"/>
              </a:spcAft>
              <a:buNone/>
            </a:pPr>
            <a:r>
              <a:rPr b="1" lang="es-ES"/>
              <a:t>		</a:t>
            </a:r>
            <a:r>
              <a:rPr lang="es-ES"/>
              <a:t>Led  </a:t>
            </a:r>
            <a:endParaRPr/>
          </a:p>
          <a:p>
            <a:pPr indent="0" lvl="0" marL="0" rtl="0" algn="l">
              <a:spcBef>
                <a:spcPts val="1600"/>
              </a:spcBef>
              <a:spcAft>
                <a:spcPts val="0"/>
              </a:spcAft>
              <a:buNone/>
            </a:pPr>
            <a:r>
              <a:rPr lang="es-ES"/>
              <a:t>		Bomba de aire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s-ES"/>
              <a:t>Microcontroladores:</a:t>
            </a:r>
            <a:endParaRPr b="1"/>
          </a:p>
          <a:p>
            <a:pPr indent="0" lvl="0" marL="0" rtl="0" algn="l">
              <a:spcBef>
                <a:spcPts val="1600"/>
              </a:spcBef>
              <a:spcAft>
                <a:spcPts val="1600"/>
              </a:spcAft>
              <a:buNone/>
            </a:pPr>
            <a:r>
              <a:rPr b="1" lang="es-ES"/>
              <a:t>		</a:t>
            </a:r>
            <a:r>
              <a:rPr lang="es-ES"/>
              <a:t>ESP32    </a:t>
            </a:r>
            <a:endParaRPr/>
          </a:p>
        </p:txBody>
      </p:sp>
      <p:pic>
        <p:nvPicPr>
          <p:cNvPr id="150" name="Google Shape;150;p25"/>
          <p:cNvPicPr preferRelativeResize="0"/>
          <p:nvPr/>
        </p:nvPicPr>
        <p:blipFill>
          <a:blip r:embed="rId3">
            <a:alphaModFix/>
          </a:blip>
          <a:stretch>
            <a:fillRect/>
          </a:stretch>
        </p:blipFill>
        <p:spPr>
          <a:xfrm>
            <a:off x="4406900" y="2680725"/>
            <a:ext cx="7209749" cy="3584025"/>
          </a:xfrm>
          <a:prstGeom prst="rect">
            <a:avLst/>
          </a:prstGeom>
          <a:noFill/>
          <a:ln>
            <a:noFill/>
          </a:ln>
        </p:spPr>
      </p:pic>
      <p:pic>
        <p:nvPicPr>
          <p:cNvPr id="151" name="Google Shape;151;p25"/>
          <p:cNvPicPr preferRelativeResize="0"/>
          <p:nvPr/>
        </p:nvPicPr>
        <p:blipFill>
          <a:blip r:embed="rId4">
            <a:alphaModFix/>
          </a:blip>
          <a:stretch>
            <a:fillRect/>
          </a:stretch>
        </p:blipFill>
        <p:spPr>
          <a:xfrm>
            <a:off x="4667100" y="386025"/>
            <a:ext cx="1665500" cy="1665500"/>
          </a:xfrm>
          <a:prstGeom prst="rect">
            <a:avLst/>
          </a:prstGeom>
          <a:noFill/>
          <a:ln>
            <a:noFill/>
          </a:ln>
        </p:spPr>
      </p:pic>
      <p:pic>
        <p:nvPicPr>
          <p:cNvPr id="152" name="Google Shape;152;p25"/>
          <p:cNvPicPr preferRelativeResize="0"/>
          <p:nvPr/>
        </p:nvPicPr>
        <p:blipFill>
          <a:blip r:embed="rId5">
            <a:alphaModFix/>
          </a:blip>
          <a:stretch>
            <a:fillRect/>
          </a:stretch>
        </p:blipFill>
        <p:spPr>
          <a:xfrm>
            <a:off x="7403363" y="334724"/>
            <a:ext cx="1665500" cy="2013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idx="1" type="body"/>
          </p:nvPr>
        </p:nvSpPr>
        <p:spPr>
          <a:xfrm>
            <a:off x="838200" y="767200"/>
            <a:ext cx="10515600" cy="5609700"/>
          </a:xfrm>
          <a:prstGeom prst="rect">
            <a:avLst/>
          </a:prstGeom>
        </p:spPr>
        <p:txBody>
          <a:bodyPr anchorCtr="0" anchor="t" bIns="45700" lIns="91425" spcFirstLastPara="1" rIns="91425" wrap="square" tIns="45700">
            <a:normAutofit/>
          </a:bodyPr>
          <a:lstStyle/>
          <a:p>
            <a:pPr indent="0" lvl="0" marL="228600" rtl="0" algn="l">
              <a:spcBef>
                <a:spcPts val="1000"/>
              </a:spcBef>
              <a:spcAft>
                <a:spcPts val="0"/>
              </a:spcAft>
              <a:buNone/>
            </a:pPr>
            <a:r>
              <a:rPr b="1" lang="es-ES">
                <a:latin typeface="Montserrat"/>
                <a:ea typeface="Montserrat"/>
                <a:cs typeface="Montserrat"/>
                <a:sym typeface="Montserrat"/>
              </a:rPr>
              <a:t>3.3 </a:t>
            </a:r>
            <a:r>
              <a:rPr b="1" lang="es-ES">
                <a:latin typeface="Montserrat"/>
                <a:ea typeface="Montserrat"/>
                <a:cs typeface="Montserrat"/>
                <a:sym typeface="Montserrat"/>
              </a:rPr>
              <a:t>Comunicación</a:t>
            </a:r>
            <a:endParaRPr b="1">
              <a:latin typeface="Montserrat"/>
              <a:ea typeface="Montserrat"/>
              <a:cs typeface="Montserrat"/>
              <a:sym typeface="Montserrat"/>
            </a:endParaRPr>
          </a:p>
          <a:p>
            <a:pPr indent="0" lvl="0" marL="228600" rtl="0" algn="l">
              <a:spcBef>
                <a:spcPts val="1000"/>
              </a:spcBef>
              <a:spcAft>
                <a:spcPts val="0"/>
              </a:spcAft>
              <a:buNone/>
            </a:pPr>
            <a:r>
              <a:rPr b="1" lang="es-ES">
                <a:latin typeface="Montserrat"/>
                <a:ea typeface="Montserrat"/>
                <a:cs typeface="Montserrat"/>
                <a:sym typeface="Montserrat"/>
              </a:rPr>
              <a:t>Protocolo de comunicación MQTT</a:t>
            </a:r>
            <a:endParaRPr b="1">
              <a:latin typeface="Montserrat"/>
              <a:ea typeface="Montserrat"/>
              <a:cs typeface="Montserrat"/>
              <a:sym typeface="Montserrat"/>
            </a:endParaRPr>
          </a:p>
          <a:p>
            <a:pPr indent="0" lvl="0" marL="0" rtl="0" algn="l">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1600"/>
              </a:spcAft>
              <a:buNone/>
            </a:pPr>
            <a:r>
              <a:t/>
            </a:r>
            <a:endParaRPr/>
          </a:p>
        </p:txBody>
      </p:sp>
      <p:pic>
        <p:nvPicPr>
          <p:cNvPr id="159" name="Google Shape;159;p26"/>
          <p:cNvPicPr preferRelativeResize="0"/>
          <p:nvPr/>
        </p:nvPicPr>
        <p:blipFill>
          <a:blip r:embed="rId3">
            <a:alphaModFix/>
          </a:blip>
          <a:stretch>
            <a:fillRect/>
          </a:stretch>
        </p:blipFill>
        <p:spPr>
          <a:xfrm>
            <a:off x="1323188" y="1873975"/>
            <a:ext cx="9545625" cy="418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457200" y="492125"/>
            <a:ext cx="10515600" cy="1376700"/>
          </a:xfrm>
          <a:prstGeom prst="rect">
            <a:avLst/>
          </a:prstGeom>
        </p:spPr>
        <p:txBody>
          <a:bodyPr anchorCtr="0" anchor="t" bIns="45700" lIns="91425" spcFirstLastPara="1" rIns="91425" wrap="square" tIns="45700">
            <a:normAutofit lnSpcReduction="10000"/>
          </a:bodyPr>
          <a:lstStyle/>
          <a:p>
            <a:pPr indent="0" lvl="0" marL="0" rtl="0" algn="ctr">
              <a:spcBef>
                <a:spcPts val="1000"/>
              </a:spcBef>
              <a:spcAft>
                <a:spcPts val="0"/>
              </a:spcAft>
              <a:buNone/>
            </a:pPr>
            <a:r>
              <a:rPr b="1" lang="es-ES"/>
              <a:t>Uso de los servicios y librerías de Arduino</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6" name="Google Shape;166;p27"/>
          <p:cNvPicPr preferRelativeResize="0"/>
          <p:nvPr/>
        </p:nvPicPr>
        <p:blipFill>
          <a:blip r:embed="rId3">
            <a:alphaModFix/>
          </a:blip>
          <a:stretch>
            <a:fillRect/>
          </a:stretch>
        </p:blipFill>
        <p:spPr>
          <a:xfrm>
            <a:off x="367150" y="1620525"/>
            <a:ext cx="11010626" cy="268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729375" y="325000"/>
            <a:ext cx="10515600" cy="4351200"/>
          </a:xfrm>
          <a:prstGeom prst="rect">
            <a:avLst/>
          </a:prstGeom>
        </p:spPr>
        <p:txBody>
          <a:bodyPr anchorCtr="0" anchor="t" bIns="45700" lIns="91425" spcFirstLastPara="1" rIns="91425" wrap="square" tIns="45700">
            <a:normAutofit/>
          </a:bodyPr>
          <a:lstStyle/>
          <a:p>
            <a:pPr indent="457200" lvl="0" marL="3200400" rtl="0" algn="l">
              <a:spcBef>
                <a:spcPts val="1000"/>
              </a:spcBef>
              <a:spcAft>
                <a:spcPts val="1600"/>
              </a:spcAft>
              <a:buNone/>
            </a:pPr>
            <a:r>
              <a:rPr lang="es-ES"/>
              <a:t>NODE-RED :</a:t>
            </a:r>
            <a:endParaRPr/>
          </a:p>
        </p:txBody>
      </p:sp>
      <p:pic>
        <p:nvPicPr>
          <p:cNvPr id="173" name="Google Shape;173;p28"/>
          <p:cNvPicPr preferRelativeResize="0"/>
          <p:nvPr/>
        </p:nvPicPr>
        <p:blipFill>
          <a:blip r:embed="rId3">
            <a:alphaModFix/>
          </a:blip>
          <a:stretch>
            <a:fillRect/>
          </a:stretch>
        </p:blipFill>
        <p:spPr>
          <a:xfrm>
            <a:off x="2096300" y="968850"/>
            <a:ext cx="7404449" cy="526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1099175" y="60650"/>
            <a:ext cx="10515600" cy="1325700"/>
          </a:xfrm>
          <a:prstGeom prst="rect">
            <a:avLst/>
          </a:prstGeom>
          <a:noFill/>
          <a:ln>
            <a:noFill/>
          </a:ln>
        </p:spPr>
        <p:txBody>
          <a:bodyPr anchorCtr="0" anchor="ctr" bIns="45700" lIns="91425" spcFirstLastPara="1" rIns="91425" wrap="square" tIns="45700">
            <a:normAutofit/>
          </a:bodyPr>
          <a:lstStyle/>
          <a:p>
            <a:pPr indent="457200" lvl="0" marL="1828800" rtl="0" algn="l">
              <a:lnSpc>
                <a:spcPct val="90000"/>
              </a:lnSpc>
              <a:spcBef>
                <a:spcPts val="0"/>
              </a:spcBef>
              <a:spcAft>
                <a:spcPts val="0"/>
              </a:spcAft>
              <a:buClr>
                <a:schemeClr val="dk1"/>
              </a:buClr>
              <a:buSzPts val="4400"/>
              <a:buFont typeface="Arial"/>
              <a:buNone/>
            </a:pPr>
            <a:r>
              <a:rPr lang="es-ES" sz="3000"/>
              <a:t>IV RESULTADOS</a:t>
            </a:r>
            <a:endParaRPr sz="3000"/>
          </a:p>
        </p:txBody>
      </p:sp>
      <p:sp>
        <p:nvSpPr>
          <p:cNvPr id="180" name="Google Shape;180;p29"/>
          <p:cNvSpPr txBox="1"/>
          <p:nvPr>
            <p:ph idx="1" type="body"/>
          </p:nvPr>
        </p:nvSpPr>
        <p:spPr>
          <a:xfrm>
            <a:off x="554925" y="1505251"/>
            <a:ext cx="10798800" cy="4671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1" lang="es-ES" sz="3200">
                <a:latin typeface="Montserrat"/>
                <a:ea typeface="Montserrat"/>
                <a:cs typeface="Montserrat"/>
                <a:sym typeface="Montserrat"/>
              </a:rPr>
              <a:t>Criterio 2: Resultados</a:t>
            </a:r>
            <a:endParaRPr/>
          </a:p>
          <a:p>
            <a:pPr indent="0" lvl="0" marL="0" rtl="0" algn="l">
              <a:lnSpc>
                <a:spcPct val="90000"/>
              </a:lnSpc>
              <a:spcBef>
                <a:spcPts val="500"/>
              </a:spcBef>
              <a:spcAft>
                <a:spcPts val="0"/>
              </a:spcAft>
              <a:buNone/>
            </a:pPr>
            <a:r>
              <a:t/>
            </a:r>
            <a:endParaRPr sz="2800">
              <a:latin typeface="Montserrat"/>
              <a:ea typeface="Montserrat"/>
              <a:cs typeface="Montserrat"/>
              <a:sym typeface="Montserrat"/>
            </a:endParaRPr>
          </a:p>
          <a:p>
            <a:pPr indent="-228600" lvl="1" marL="685800" rtl="0" algn="l">
              <a:lnSpc>
                <a:spcPct val="90000"/>
              </a:lnSpc>
              <a:spcBef>
                <a:spcPts val="500"/>
              </a:spcBef>
              <a:spcAft>
                <a:spcPts val="1600"/>
              </a:spcAft>
              <a:buClr>
                <a:schemeClr val="dk1"/>
              </a:buClr>
              <a:buSzPts val="2800"/>
              <a:buChar char="○"/>
            </a:pPr>
            <a:r>
              <a:rPr lang="es-ES" sz="2800">
                <a:latin typeface="Montserrat"/>
                <a:ea typeface="Montserrat"/>
                <a:cs typeface="Montserrat"/>
                <a:sym typeface="Montserrat"/>
              </a:rPr>
              <a:t>Video: </a:t>
            </a:r>
            <a:endParaRPr sz="2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722225" y="216250"/>
            <a:ext cx="10515600" cy="152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b="1" lang="es-ES" sz="3000">
                <a:latin typeface="Montserrat"/>
                <a:ea typeface="Montserrat"/>
                <a:cs typeface="Montserrat"/>
                <a:sym typeface="Montserrat"/>
              </a:rPr>
              <a:t>Pruebas:</a:t>
            </a:r>
            <a:r>
              <a:rPr lang="es-ES">
                <a:latin typeface="Montserrat"/>
                <a:ea typeface="Montserrat"/>
                <a:cs typeface="Montserrat"/>
                <a:sym typeface="Montserrat"/>
              </a:rPr>
              <a:t> </a:t>
            </a:r>
            <a:endParaRPr/>
          </a:p>
          <a:p>
            <a:pPr indent="-228600" lvl="0" marL="228600" rtl="0" algn="l">
              <a:spcBef>
                <a:spcPts val="1000"/>
              </a:spcBef>
              <a:spcAft>
                <a:spcPts val="0"/>
              </a:spcAft>
              <a:buSzPts val="2800"/>
              <a:buFont typeface="Montserrat"/>
              <a:buChar char="-"/>
            </a:pPr>
            <a:r>
              <a:rPr lang="es-ES" sz="2800">
                <a:latin typeface="Montserrat"/>
                <a:ea typeface="Montserrat"/>
                <a:cs typeface="Montserrat"/>
                <a:sym typeface="Montserrat"/>
              </a:rPr>
              <a:t>Ejecución de los sensores</a:t>
            </a:r>
            <a:endParaRPr/>
          </a:p>
        </p:txBody>
      </p:sp>
      <p:pic>
        <p:nvPicPr>
          <p:cNvPr id="187" name="Google Shape;187;p30"/>
          <p:cNvPicPr preferRelativeResize="0"/>
          <p:nvPr/>
        </p:nvPicPr>
        <p:blipFill>
          <a:blip r:embed="rId3">
            <a:alphaModFix/>
          </a:blip>
          <a:stretch>
            <a:fillRect/>
          </a:stretch>
        </p:blipFill>
        <p:spPr>
          <a:xfrm rot="-5400000">
            <a:off x="1438938" y="651725"/>
            <a:ext cx="3538924" cy="5329200"/>
          </a:xfrm>
          <a:prstGeom prst="rect">
            <a:avLst/>
          </a:prstGeom>
          <a:noFill/>
          <a:ln>
            <a:noFill/>
          </a:ln>
        </p:spPr>
      </p:pic>
      <p:pic>
        <p:nvPicPr>
          <p:cNvPr id="188" name="Google Shape;188;p30"/>
          <p:cNvPicPr preferRelativeResize="0"/>
          <p:nvPr/>
        </p:nvPicPr>
        <p:blipFill>
          <a:blip r:embed="rId4">
            <a:alphaModFix/>
          </a:blip>
          <a:stretch>
            <a:fillRect/>
          </a:stretch>
        </p:blipFill>
        <p:spPr>
          <a:xfrm>
            <a:off x="6334575" y="1559484"/>
            <a:ext cx="5241850" cy="35136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idx="1" type="body"/>
          </p:nvPr>
        </p:nvSpPr>
        <p:spPr>
          <a:xfrm>
            <a:off x="511425" y="345350"/>
            <a:ext cx="10842300" cy="583170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1000"/>
              </a:spcBef>
              <a:spcAft>
                <a:spcPts val="0"/>
              </a:spcAft>
              <a:buNone/>
            </a:pPr>
            <a:r>
              <a:t/>
            </a:r>
            <a:endParaRPr sz="2800">
              <a:latin typeface="Montserrat"/>
              <a:ea typeface="Montserrat"/>
              <a:cs typeface="Montserrat"/>
              <a:sym typeface="Montserrat"/>
            </a:endParaRPr>
          </a:p>
          <a:p>
            <a:pPr indent="-228600" lvl="0" marL="228600" rtl="0" algn="l">
              <a:lnSpc>
                <a:spcPct val="90000"/>
              </a:lnSpc>
              <a:spcBef>
                <a:spcPts val="1000"/>
              </a:spcBef>
              <a:spcAft>
                <a:spcPts val="0"/>
              </a:spcAft>
              <a:buSzPts val="2800"/>
              <a:buFont typeface="Montserrat"/>
              <a:buChar char="-"/>
            </a:pPr>
            <a:r>
              <a:rPr lang="es-ES" sz="2800">
                <a:latin typeface="Montserrat"/>
                <a:ea typeface="Montserrat"/>
                <a:cs typeface="Montserrat"/>
                <a:sym typeface="Montserrat"/>
              </a:rPr>
              <a:t>Dashboard del Node-red</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228600" rtl="0" algn="l">
              <a:lnSpc>
                <a:spcPct val="90000"/>
              </a:lnSpc>
              <a:spcBef>
                <a:spcPts val="1000"/>
              </a:spcBef>
              <a:spcAft>
                <a:spcPts val="0"/>
              </a:spcAft>
              <a:buNone/>
            </a:pPr>
            <a:r>
              <a:t/>
            </a:r>
            <a:endParaRPr>
              <a:latin typeface="Montserrat"/>
              <a:ea typeface="Montserrat"/>
              <a:cs typeface="Montserrat"/>
              <a:sym typeface="Montserrat"/>
            </a:endParaRPr>
          </a:p>
          <a:p>
            <a:pPr indent="0" lvl="0" marL="228600" rtl="0" algn="l">
              <a:lnSpc>
                <a:spcPct val="90000"/>
              </a:lnSpc>
              <a:spcBef>
                <a:spcPts val="1000"/>
              </a:spcBef>
              <a:spcAft>
                <a:spcPts val="0"/>
              </a:spcAft>
              <a:buNone/>
            </a:pPr>
            <a:r>
              <a:t/>
            </a:r>
            <a:endParaRPr>
              <a:latin typeface="Montserrat"/>
              <a:ea typeface="Montserrat"/>
              <a:cs typeface="Montserrat"/>
              <a:sym typeface="Montserrat"/>
            </a:endParaRPr>
          </a:p>
          <a:p>
            <a:pPr indent="0" lvl="0" marL="228600" rtl="0" algn="l">
              <a:lnSpc>
                <a:spcPct val="90000"/>
              </a:lnSpc>
              <a:spcBef>
                <a:spcPts val="1000"/>
              </a:spcBef>
              <a:spcAft>
                <a:spcPts val="0"/>
              </a:spcAft>
              <a:buNone/>
            </a:pPr>
            <a:r>
              <a:t/>
            </a:r>
            <a:endParaRPr/>
          </a:p>
          <a:p>
            <a:pPr indent="0" lvl="0" marL="0" rtl="0" algn="l">
              <a:lnSpc>
                <a:spcPct val="90000"/>
              </a:lnSpc>
              <a:spcBef>
                <a:spcPts val="1000"/>
              </a:spcBef>
              <a:spcAft>
                <a:spcPts val="1600"/>
              </a:spcAft>
              <a:buClr>
                <a:schemeClr val="dk1"/>
              </a:buClr>
              <a:buSzPts val="2800"/>
              <a:buNone/>
            </a:pPr>
            <a:r>
              <a:t/>
            </a:r>
            <a:endParaRPr sz="2800">
              <a:latin typeface="Montserrat"/>
              <a:ea typeface="Montserrat"/>
              <a:cs typeface="Montserrat"/>
              <a:sym typeface="Montserrat"/>
            </a:endParaRPr>
          </a:p>
        </p:txBody>
      </p:sp>
      <p:pic>
        <p:nvPicPr>
          <p:cNvPr id="195" name="Google Shape;195;p31"/>
          <p:cNvPicPr preferRelativeResize="0"/>
          <p:nvPr/>
        </p:nvPicPr>
        <p:blipFill>
          <a:blip r:embed="rId3">
            <a:alphaModFix/>
          </a:blip>
          <a:stretch>
            <a:fillRect/>
          </a:stretch>
        </p:blipFill>
        <p:spPr>
          <a:xfrm>
            <a:off x="2244199" y="1751750"/>
            <a:ext cx="7319550" cy="3349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1" type="body"/>
          </p:nvPr>
        </p:nvSpPr>
        <p:spPr>
          <a:xfrm>
            <a:off x="1113675" y="85750"/>
            <a:ext cx="105156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1600"/>
              </a:spcAft>
              <a:buNone/>
            </a:pPr>
            <a:r>
              <a:rPr b="1" lang="es-ES"/>
              <a:t>Base de datos de PhpMyAdmin</a:t>
            </a:r>
            <a:endParaRPr b="1"/>
          </a:p>
        </p:txBody>
      </p:sp>
      <p:pic>
        <p:nvPicPr>
          <p:cNvPr id="202" name="Google Shape;202;p32"/>
          <p:cNvPicPr preferRelativeResize="0"/>
          <p:nvPr/>
        </p:nvPicPr>
        <p:blipFill>
          <a:blip r:embed="rId3">
            <a:alphaModFix/>
          </a:blip>
          <a:stretch>
            <a:fillRect/>
          </a:stretch>
        </p:blipFill>
        <p:spPr>
          <a:xfrm>
            <a:off x="3052200" y="606350"/>
            <a:ext cx="7115150" cy="593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771450" y="0"/>
            <a:ext cx="10515600" cy="534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ES"/>
              <a:t>Video demostrativo</a:t>
            </a:r>
            <a:endParaRPr/>
          </a:p>
        </p:txBody>
      </p:sp>
      <p:pic>
        <p:nvPicPr>
          <p:cNvPr id="209" name="Google Shape;209;p33" title="codigofuente.mkv">
            <a:hlinkClick r:id="rId3"/>
          </p:cNvPr>
          <p:cNvPicPr preferRelativeResize="0"/>
          <p:nvPr/>
        </p:nvPicPr>
        <p:blipFill>
          <a:blip r:embed="rId4">
            <a:alphaModFix/>
          </a:blip>
          <a:stretch>
            <a:fillRect/>
          </a:stretch>
        </p:blipFill>
        <p:spPr>
          <a:xfrm>
            <a:off x="1086254" y="617425"/>
            <a:ext cx="10312872" cy="5801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447150" y="-98825"/>
            <a:ext cx="10515600" cy="806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sz="3000"/>
              <a:t>I. </a:t>
            </a:r>
            <a:r>
              <a:rPr lang="es-ES" sz="3000"/>
              <a:t>INTRODUCCIÓN</a:t>
            </a:r>
            <a:endParaRPr sz="3000"/>
          </a:p>
        </p:txBody>
      </p:sp>
      <p:sp>
        <p:nvSpPr>
          <p:cNvPr id="81" name="Google Shape;81;p16"/>
          <p:cNvSpPr txBox="1"/>
          <p:nvPr>
            <p:ph idx="1" type="body"/>
          </p:nvPr>
        </p:nvSpPr>
        <p:spPr>
          <a:xfrm>
            <a:off x="390750" y="707875"/>
            <a:ext cx="11410500" cy="61476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s-ES" sz="2000"/>
              <a:t>1.- UTILIDAD</a:t>
            </a:r>
            <a:endParaRPr b="1" sz="2000"/>
          </a:p>
          <a:p>
            <a:pPr indent="-355600" lvl="0" marL="457200" rtl="0" algn="l">
              <a:spcBef>
                <a:spcPts val="1600"/>
              </a:spcBef>
              <a:spcAft>
                <a:spcPts val="0"/>
              </a:spcAft>
              <a:buSzPts val="2000"/>
              <a:buFont typeface="Arial"/>
              <a:buChar char="●"/>
            </a:pPr>
            <a:r>
              <a:rPr lang="es-ES" sz="2000">
                <a:latin typeface="Arial"/>
                <a:ea typeface="Arial"/>
                <a:cs typeface="Arial"/>
                <a:sym typeface="Arial"/>
              </a:rPr>
              <a:t>El proyecto </a:t>
            </a:r>
            <a:r>
              <a:rPr lang="es-ES" sz="2000">
                <a:latin typeface="Arial"/>
                <a:ea typeface="Arial"/>
                <a:cs typeface="Arial"/>
                <a:sym typeface="Arial"/>
              </a:rPr>
              <a:t>está</a:t>
            </a:r>
            <a:r>
              <a:rPr lang="es-ES" sz="2000">
                <a:latin typeface="Arial"/>
                <a:ea typeface="Arial"/>
                <a:cs typeface="Arial"/>
                <a:sym typeface="Arial"/>
              </a:rPr>
              <a:t> e</a:t>
            </a:r>
            <a:r>
              <a:rPr lang="es-ES" sz="2000">
                <a:latin typeface="Arial"/>
                <a:ea typeface="Arial"/>
                <a:cs typeface="Arial"/>
                <a:sym typeface="Arial"/>
              </a:rPr>
              <a:t>nfocado en el Objetivo Nº12 de Desarrollo Sostenible de garantizar modalidades de consumo y producción sostenibles.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s-ES" sz="2000">
                <a:latin typeface="Arial"/>
                <a:ea typeface="Arial"/>
                <a:cs typeface="Arial"/>
                <a:sym typeface="Arial"/>
              </a:rPr>
              <a:t>Su implementación beneficia a miles de  personas y se espera que el proyecto sea útil para obtener abono natural a partir de restos orgánicos de un hogar mediante un procedimiento en el que se pueda hacer seguimiento de compostaje. </a:t>
            </a:r>
            <a:endParaRPr sz="2000">
              <a:latin typeface="Arial"/>
              <a:ea typeface="Arial"/>
              <a:cs typeface="Arial"/>
              <a:sym typeface="Arial"/>
            </a:endParaRPr>
          </a:p>
          <a:p>
            <a:pPr indent="0" lvl="0" marL="0" rtl="0" algn="l">
              <a:spcBef>
                <a:spcPts val="1600"/>
              </a:spcBef>
              <a:spcAft>
                <a:spcPts val="0"/>
              </a:spcAft>
              <a:buNone/>
            </a:pPr>
            <a:r>
              <a:t/>
            </a:r>
            <a:endParaRPr sz="2000"/>
          </a:p>
          <a:p>
            <a:pPr indent="0" lvl="0" marL="0" rtl="0" algn="l">
              <a:spcBef>
                <a:spcPts val="1600"/>
              </a:spcBef>
              <a:spcAft>
                <a:spcPts val="0"/>
              </a:spcAft>
              <a:buNone/>
            </a:pPr>
            <a:r>
              <a:rPr b="1" lang="es-ES" sz="2000"/>
              <a:t>2.- COMPLEJIDAD:</a:t>
            </a:r>
            <a:endParaRPr b="1" sz="2000"/>
          </a:p>
          <a:p>
            <a:pPr indent="0" lvl="0" marL="0" rtl="0" algn="l">
              <a:spcBef>
                <a:spcPts val="1600"/>
              </a:spcBef>
              <a:spcAft>
                <a:spcPts val="0"/>
              </a:spcAft>
              <a:buNone/>
            </a:pPr>
            <a:r>
              <a:rPr lang="es-ES" sz="2000"/>
              <a:t>Para la </a:t>
            </a:r>
            <a:r>
              <a:rPr lang="es-ES" sz="2000"/>
              <a:t>implementación</a:t>
            </a:r>
            <a:r>
              <a:rPr lang="es-ES" sz="2000"/>
              <a:t> del proyecto se han usado 2 </a:t>
            </a:r>
            <a:r>
              <a:rPr lang="es-ES" sz="2000"/>
              <a:t>tecnologías</a:t>
            </a:r>
            <a:r>
              <a:rPr lang="es-ES" sz="2000"/>
              <a:t> como Node-red, Broker Mosquitto, 5 sensores, 2 actuadores.   </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rPr b="1" lang="es-ES" sz="2000"/>
              <a:t>3.- ESPECIFICACIONES:  </a:t>
            </a:r>
            <a:endParaRPr b="1" sz="2000"/>
          </a:p>
          <a:p>
            <a:pPr indent="0" lvl="0" marL="0" rtl="0" algn="l">
              <a:spcBef>
                <a:spcPts val="1600"/>
              </a:spcBef>
              <a:spcAft>
                <a:spcPts val="0"/>
              </a:spcAft>
              <a:buNone/>
            </a:pPr>
            <a:r>
              <a:rPr lang="es-ES" sz="2000"/>
              <a:t>Se identificaron 2 requerimientos funcionales y 2 requerimientos no funcionales.</a:t>
            </a:r>
            <a:endParaRPr sz="2000"/>
          </a:p>
          <a:p>
            <a:pPr indent="0" lvl="0" marL="0" rtl="0" algn="l">
              <a:spcBef>
                <a:spcPts val="1600"/>
              </a:spcBef>
              <a:spcAft>
                <a:spcPts val="0"/>
              </a:spcAft>
              <a:buNone/>
            </a:pPr>
            <a:r>
              <a:rPr b="1" lang="es-ES" sz="2000"/>
              <a:t>4.- RESULTADOS:</a:t>
            </a:r>
            <a:r>
              <a:rPr lang="es-ES" sz="2000"/>
              <a:t> </a:t>
            </a:r>
            <a:r>
              <a:rPr lang="es-ES" sz="2000"/>
              <a:t>Se ha desarrollado un prototipo funcional para la monitorización del proceso de compostaje de residuos orgánicos domésticos, en el cual el sistema almacena datos del proceso de compostaje en una base de datos.</a:t>
            </a:r>
            <a:endParaRPr sz="20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838200" y="1695150"/>
            <a:ext cx="10515600" cy="4351200"/>
          </a:xfrm>
          <a:prstGeom prst="rect">
            <a:avLst/>
          </a:prstGeom>
        </p:spPr>
        <p:txBody>
          <a:bodyPr anchorCtr="0" anchor="t" bIns="45700" lIns="91425" spcFirstLastPara="1" rIns="91425" wrap="square" tIns="45700">
            <a:normAutofit/>
          </a:bodyPr>
          <a:lstStyle/>
          <a:p>
            <a:pPr indent="-228600" lvl="1" marL="685800" rtl="0" algn="l">
              <a:spcBef>
                <a:spcPts val="500"/>
              </a:spcBef>
              <a:spcAft>
                <a:spcPts val="0"/>
              </a:spcAft>
              <a:buSzPts val="2800"/>
              <a:buChar char="○"/>
            </a:pPr>
            <a:r>
              <a:rPr lang="es-ES" sz="2800">
                <a:latin typeface="Montserrat"/>
                <a:ea typeface="Montserrat"/>
                <a:cs typeface="Montserrat"/>
                <a:sym typeface="Montserrat"/>
              </a:rPr>
              <a:t>Se realizaron 3 pruebas </a:t>
            </a:r>
            <a:endParaRPr sz="2800">
              <a:latin typeface="Montserrat"/>
              <a:ea typeface="Montserrat"/>
              <a:cs typeface="Montserrat"/>
              <a:sym typeface="Montserrat"/>
            </a:endParaRPr>
          </a:p>
          <a:p>
            <a:pPr indent="0" lvl="0" marL="685800" rtl="0" algn="l">
              <a:spcBef>
                <a:spcPts val="1000"/>
              </a:spcBef>
              <a:spcAft>
                <a:spcPts val="0"/>
              </a:spcAft>
              <a:buNone/>
            </a:pPr>
            <a:r>
              <a:t/>
            </a:r>
            <a:endParaRPr sz="2800">
              <a:latin typeface="Montserrat"/>
              <a:ea typeface="Montserrat"/>
              <a:cs typeface="Montserrat"/>
              <a:sym typeface="Montserrat"/>
            </a:endParaRPr>
          </a:p>
          <a:p>
            <a:pPr indent="-228600" lvl="1" marL="685800" rtl="0" algn="l">
              <a:spcBef>
                <a:spcPts val="500"/>
              </a:spcBef>
              <a:spcAft>
                <a:spcPts val="0"/>
              </a:spcAft>
              <a:buSzPts val="2800"/>
              <a:buChar char="○"/>
            </a:pPr>
            <a:r>
              <a:rPr lang="es-ES" sz="2800">
                <a:latin typeface="Montserrat"/>
                <a:ea typeface="Montserrat"/>
                <a:cs typeface="Montserrat"/>
                <a:sym typeface="Montserrat"/>
              </a:rPr>
              <a:t>Se detectó 1 fallo: La bomba de aire no tiene compartimiento</a:t>
            </a:r>
            <a:endParaRPr sz="2800">
              <a:latin typeface="Montserrat"/>
              <a:ea typeface="Montserrat"/>
              <a:cs typeface="Montserrat"/>
              <a:sym typeface="Montserrat"/>
            </a:endParaRPr>
          </a:p>
          <a:p>
            <a:pPr indent="0" lvl="0" marL="0" rtl="0" algn="l">
              <a:spcBef>
                <a:spcPts val="500"/>
              </a:spcBef>
              <a:spcAft>
                <a:spcPts val="0"/>
              </a:spcAft>
              <a:buNone/>
            </a:pPr>
            <a:r>
              <a:t/>
            </a:r>
            <a:endParaRPr sz="2800">
              <a:latin typeface="Montserrat"/>
              <a:ea typeface="Montserrat"/>
              <a:cs typeface="Montserrat"/>
              <a:sym typeface="Montserrat"/>
            </a:endParaRPr>
          </a:p>
          <a:p>
            <a:pPr indent="-228600" lvl="1" marL="685800" rtl="0" algn="l">
              <a:spcBef>
                <a:spcPts val="500"/>
              </a:spcBef>
              <a:spcAft>
                <a:spcPts val="1600"/>
              </a:spcAft>
              <a:buSzPts val="2800"/>
              <a:buChar char="○"/>
            </a:pPr>
            <a:r>
              <a:rPr lang="es-ES" sz="2800">
                <a:latin typeface="Montserrat"/>
                <a:ea typeface="Montserrat"/>
                <a:cs typeface="Montserrat"/>
                <a:sym typeface="Montserrat"/>
              </a:rPr>
              <a:t>Recolección de datos de 3 días</a:t>
            </a:r>
            <a:endParaRPr/>
          </a:p>
        </p:txBody>
      </p:sp>
      <p:sp>
        <p:nvSpPr>
          <p:cNvPr id="216" name="Google Shape;216;p34"/>
          <p:cNvSpPr txBox="1"/>
          <p:nvPr/>
        </p:nvSpPr>
        <p:spPr>
          <a:xfrm>
            <a:off x="1917825" y="461325"/>
            <a:ext cx="6234600" cy="600300"/>
          </a:xfrm>
          <a:prstGeom prst="rect">
            <a:avLst/>
          </a:prstGeom>
          <a:noFill/>
          <a:ln>
            <a:noFill/>
          </a:ln>
        </p:spPr>
        <p:txBody>
          <a:bodyPr anchorCtr="0" anchor="t" bIns="91425" lIns="91425" spcFirstLastPara="1" rIns="91425" wrap="square" tIns="91425">
            <a:spAutoFit/>
          </a:bodyPr>
          <a:lstStyle/>
          <a:p>
            <a:pPr indent="457200" lvl="0" marL="1828800" rtl="0" algn="l">
              <a:lnSpc>
                <a:spcPct val="90000"/>
              </a:lnSpc>
              <a:spcBef>
                <a:spcPts val="0"/>
              </a:spcBef>
              <a:spcAft>
                <a:spcPts val="0"/>
              </a:spcAft>
              <a:buClr>
                <a:schemeClr val="dk1"/>
              </a:buClr>
              <a:buSzPts val="4400"/>
              <a:buFont typeface="Arial"/>
              <a:buNone/>
            </a:pPr>
            <a:r>
              <a:rPr lang="es-ES" sz="3000">
                <a:solidFill>
                  <a:schemeClr val="accent3"/>
                </a:solidFill>
                <a:latin typeface="Alfa Slab One"/>
                <a:ea typeface="Alfa Slab One"/>
                <a:cs typeface="Alfa Slab One"/>
                <a:sym typeface="Alfa Slab One"/>
              </a:rPr>
              <a:t>RESULTADOS</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49200" y="59775"/>
            <a:ext cx="10515600" cy="966900"/>
          </a:xfrm>
          <a:prstGeom prst="rect">
            <a:avLst/>
          </a:prstGeom>
          <a:noFill/>
          <a:ln>
            <a:noFill/>
          </a:ln>
        </p:spPr>
        <p:txBody>
          <a:bodyPr anchorCtr="0" anchor="ctr" bIns="45700" lIns="91425" spcFirstLastPara="1" rIns="91425" wrap="square" tIns="45700">
            <a:normAutofit/>
          </a:bodyPr>
          <a:lstStyle/>
          <a:p>
            <a:pPr indent="457200" lvl="0" marL="914400" rtl="0" algn="l">
              <a:lnSpc>
                <a:spcPct val="90000"/>
              </a:lnSpc>
              <a:spcBef>
                <a:spcPts val="0"/>
              </a:spcBef>
              <a:spcAft>
                <a:spcPts val="0"/>
              </a:spcAft>
              <a:buClr>
                <a:schemeClr val="dk1"/>
              </a:buClr>
              <a:buSzPts val="4400"/>
              <a:buFont typeface="Arial"/>
              <a:buNone/>
            </a:pPr>
            <a:r>
              <a:rPr lang="es-ES" sz="3000"/>
              <a:t>V LECCIONES APRENDIDAS</a:t>
            </a:r>
            <a:endParaRPr sz="3000"/>
          </a:p>
        </p:txBody>
      </p:sp>
      <p:sp>
        <p:nvSpPr>
          <p:cNvPr id="223" name="Google Shape;223;p35"/>
          <p:cNvSpPr txBox="1"/>
          <p:nvPr>
            <p:ph idx="1" type="body"/>
          </p:nvPr>
        </p:nvSpPr>
        <p:spPr>
          <a:xfrm>
            <a:off x="303600" y="1287775"/>
            <a:ext cx="11584800" cy="57561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s-ES"/>
              <a:t>Tras el desarrollo del trabajo final se concluye:</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t/>
            </a:r>
            <a:endParaRPr/>
          </a:p>
          <a:p>
            <a:pPr indent="-342900" lvl="0" marL="457200" rtl="0" algn="l">
              <a:lnSpc>
                <a:spcPct val="90000"/>
              </a:lnSpc>
              <a:spcBef>
                <a:spcPts val="0"/>
              </a:spcBef>
              <a:spcAft>
                <a:spcPts val="0"/>
              </a:spcAft>
              <a:buSzPts val="1800"/>
              <a:buChar char="●"/>
            </a:pPr>
            <a:r>
              <a:rPr lang="es-ES"/>
              <a:t>Se ha desarrollado un prototipo funcional para la monitorización del proceso de compostaje de residuos orgánicos domésticos.</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s-ES"/>
              <a:t>El sistema almacena los datos que determinan el proceso de compostaje en una base de datos, desde donde el usuario puede descargarlos para poder analizarlos.</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s-ES"/>
              <a:t>Los principales componentes utilizados son de hardware libre. También son de software libre los programas utilizados. El proyecto queda por tanto abierto a mejoras, cambios y es libre de ser reproducido por cualquier persona interesada.</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s-ES"/>
              <a:t>Este proyecto de IoT ha permitido aprender sobre las posibilidades que ofrece el internet de las cosas y las arquitecturas más habituales de estos sistemas. También ha supuesto el desarrollo de nuevas destrezas relacionadas con la programación e implementación de sistemas IoT, profundizando también en los conocimientos de electrónica adquiridos en el desarrollo del curso. </a:t>
            </a:r>
            <a:endParaRPr/>
          </a:p>
          <a:p>
            <a:pPr indent="0" lvl="0" marL="457200" rtl="0" algn="l">
              <a:lnSpc>
                <a:spcPct val="90000"/>
              </a:lnSpc>
              <a:spcBef>
                <a:spcPts val="0"/>
              </a:spcBef>
              <a:spcAft>
                <a:spcPts val="0"/>
              </a:spcAft>
              <a:buNone/>
            </a:pPr>
            <a:r>
              <a:t/>
            </a:r>
            <a:endParaRPr/>
          </a:p>
          <a:p>
            <a:pPr indent="0" lvl="0" marL="0" rtl="0" algn="l">
              <a:lnSpc>
                <a:spcPct val="90000"/>
              </a:lnSpc>
              <a:spcBef>
                <a:spcPts val="1000"/>
              </a:spcBef>
              <a:spcAft>
                <a:spcPts val="1600"/>
              </a:spcAft>
              <a:buClr>
                <a:schemeClr val="dk1"/>
              </a:buClr>
              <a:buSzPts val="2800"/>
              <a:buNone/>
            </a:pPr>
            <a:r>
              <a:t/>
            </a:r>
            <a:endParaRPr sz="28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838200" y="1158763"/>
            <a:ext cx="10515600" cy="2852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Arial"/>
              <a:buNone/>
            </a:pPr>
            <a:r>
              <a:rPr lang="es-ES">
                <a:solidFill>
                  <a:schemeClr val="lt1"/>
                </a:solidFill>
                <a:latin typeface="Arial"/>
                <a:ea typeface="Arial"/>
                <a:cs typeface="Arial"/>
                <a:sym typeface="Arial"/>
              </a:rPr>
              <a:t>GRACIAS</a:t>
            </a:r>
            <a:endParaRPr>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647700" y="929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ES" sz="2650"/>
              <a:t>1.1 Resumen de la revisión del Estado del Arte</a:t>
            </a:r>
            <a:endParaRPr sz="2650"/>
          </a:p>
          <a:p>
            <a:pPr indent="0" lvl="0" marL="0" rtl="0" algn="l">
              <a:lnSpc>
                <a:spcPct val="90000"/>
              </a:lnSpc>
              <a:spcBef>
                <a:spcPts val="0"/>
              </a:spcBef>
              <a:spcAft>
                <a:spcPts val="0"/>
              </a:spcAft>
              <a:buClr>
                <a:schemeClr val="dk1"/>
              </a:buClr>
              <a:buSzPts val="4400"/>
              <a:buFont typeface="Arial"/>
              <a:buNone/>
            </a:pPr>
            <a:r>
              <a:t/>
            </a:r>
            <a:endParaRPr sz="2800">
              <a:latin typeface="Arial"/>
              <a:ea typeface="Arial"/>
              <a:cs typeface="Arial"/>
              <a:sym typeface="Arial"/>
            </a:endParaRPr>
          </a:p>
        </p:txBody>
      </p:sp>
      <p:sp>
        <p:nvSpPr>
          <p:cNvPr id="88" name="Google Shape;88;p17"/>
          <p:cNvSpPr txBox="1"/>
          <p:nvPr>
            <p:ph idx="1" type="body"/>
          </p:nvPr>
        </p:nvSpPr>
        <p:spPr>
          <a:xfrm>
            <a:off x="742950" y="968425"/>
            <a:ext cx="10325100" cy="43512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lang="es-ES" sz="6800">
                <a:latin typeface="Arial"/>
                <a:ea typeface="Arial"/>
                <a:cs typeface="Arial"/>
                <a:sym typeface="Arial"/>
              </a:rPr>
              <a:t>Para la revisión del estado del arte, se utilizaron tres artículos de distintos autores sobre la automatización y gestión de residuos orgánicos mediante la tecnología IoT y la plataforma ESP32.</a:t>
            </a:r>
            <a:endParaRPr sz="6800">
              <a:latin typeface="Arial"/>
              <a:ea typeface="Arial"/>
              <a:cs typeface="Arial"/>
              <a:sym typeface="Arial"/>
            </a:endParaRPr>
          </a:p>
          <a:p>
            <a:pPr indent="0" lvl="0" marL="0" rtl="0" algn="l">
              <a:lnSpc>
                <a:spcPct val="115000"/>
              </a:lnSpc>
              <a:spcBef>
                <a:spcPts val="1200"/>
              </a:spcBef>
              <a:spcAft>
                <a:spcPts val="0"/>
              </a:spcAft>
              <a:buNone/>
            </a:pPr>
            <a:r>
              <a:t/>
            </a:r>
            <a:endParaRPr sz="6800">
              <a:latin typeface="Arial"/>
              <a:ea typeface="Arial"/>
              <a:cs typeface="Arial"/>
              <a:sym typeface="Arial"/>
            </a:endParaRPr>
          </a:p>
          <a:p>
            <a:pPr indent="-336550" lvl="0" marL="457200" rtl="0" algn="l">
              <a:lnSpc>
                <a:spcPct val="115000"/>
              </a:lnSpc>
              <a:spcBef>
                <a:spcPts val="1200"/>
              </a:spcBef>
              <a:spcAft>
                <a:spcPts val="0"/>
              </a:spcAft>
              <a:buClr>
                <a:schemeClr val="dk2"/>
              </a:buClr>
              <a:buSzPct val="100000"/>
              <a:buFont typeface="Arial"/>
              <a:buChar char="●"/>
            </a:pPr>
            <a:r>
              <a:rPr lang="es-ES" sz="6800">
                <a:latin typeface="Arial"/>
                <a:ea typeface="Arial"/>
                <a:cs typeface="Arial"/>
                <a:sym typeface="Arial"/>
              </a:rPr>
              <a:t>Rivas et al. (2020) tiene como objetivo desarrollar un sistema que permita la automatización del proceso de compostaje de residuos orgánicos domésticos mediante la monitorización y control de variables críticas como la temperatura y humedad. Los autores demuestran la viabilidad de la tecnología IoT para la automatización de procesos sostenibles y amigables con el medio ambiente.</a:t>
            </a:r>
            <a:endParaRPr sz="6800">
              <a:latin typeface="Arial"/>
              <a:ea typeface="Arial"/>
              <a:cs typeface="Arial"/>
              <a:sym typeface="Arial"/>
            </a:endParaRPr>
          </a:p>
          <a:p>
            <a:pPr indent="0" lvl="0" marL="457200" rtl="0" algn="l">
              <a:lnSpc>
                <a:spcPct val="115000"/>
              </a:lnSpc>
              <a:spcBef>
                <a:spcPts val="1200"/>
              </a:spcBef>
              <a:spcAft>
                <a:spcPts val="0"/>
              </a:spcAft>
              <a:buNone/>
            </a:pPr>
            <a:r>
              <a:t/>
            </a:r>
            <a:endParaRPr sz="6800">
              <a:latin typeface="Arial"/>
              <a:ea typeface="Arial"/>
              <a:cs typeface="Arial"/>
              <a:sym typeface="Arial"/>
            </a:endParaRPr>
          </a:p>
          <a:p>
            <a:pPr indent="-336550" lvl="0" marL="457200" rtl="0" algn="l">
              <a:lnSpc>
                <a:spcPct val="115000"/>
              </a:lnSpc>
              <a:spcBef>
                <a:spcPts val="1200"/>
              </a:spcBef>
              <a:spcAft>
                <a:spcPts val="0"/>
              </a:spcAft>
              <a:buClr>
                <a:schemeClr val="dk2"/>
              </a:buClr>
              <a:buSzPct val="100000"/>
              <a:buFont typeface="Arial"/>
              <a:buChar char="●"/>
            </a:pPr>
            <a:r>
              <a:rPr lang="es-ES" sz="6800">
                <a:latin typeface="Arial"/>
                <a:ea typeface="Arial"/>
                <a:cs typeface="Arial"/>
                <a:sym typeface="Arial"/>
              </a:rPr>
              <a:t>García et al. (2019) propone el diseño de un sistema de control mediante IoT para la gestión remota de residuos orgánicos. El sistema utiliza la plataforma ESP32 para adquirir los datos y enviarlos a un sistema de control para la toma de decisiones. Los autores destacan la eficiencia en la gestión de residuos y la reducción del impacto ambiental que puede proporcionar este tipo de sistemas.</a:t>
            </a:r>
            <a:endParaRPr sz="6800">
              <a:latin typeface="Arial"/>
              <a:ea typeface="Arial"/>
              <a:cs typeface="Arial"/>
              <a:sym typeface="Arial"/>
            </a:endParaRPr>
          </a:p>
          <a:p>
            <a:pPr indent="0" lvl="0" marL="457200" rtl="0" algn="l">
              <a:lnSpc>
                <a:spcPct val="115000"/>
              </a:lnSpc>
              <a:spcBef>
                <a:spcPts val="1200"/>
              </a:spcBef>
              <a:spcAft>
                <a:spcPts val="0"/>
              </a:spcAft>
              <a:buNone/>
            </a:pPr>
            <a:r>
              <a:t/>
            </a:r>
            <a:endParaRPr sz="6800">
              <a:latin typeface="Arial"/>
              <a:ea typeface="Arial"/>
              <a:cs typeface="Arial"/>
              <a:sym typeface="Arial"/>
            </a:endParaRPr>
          </a:p>
          <a:p>
            <a:pPr indent="-336550" lvl="0" marL="457200" rtl="0" algn="l">
              <a:lnSpc>
                <a:spcPct val="115000"/>
              </a:lnSpc>
              <a:spcBef>
                <a:spcPts val="1200"/>
              </a:spcBef>
              <a:spcAft>
                <a:spcPts val="0"/>
              </a:spcAft>
              <a:buClr>
                <a:schemeClr val="dk2"/>
              </a:buClr>
              <a:buSzPct val="100000"/>
              <a:buFont typeface="Arial"/>
              <a:buChar char="●"/>
            </a:pPr>
            <a:r>
              <a:rPr lang="es-ES" sz="6800">
                <a:latin typeface="Arial"/>
                <a:ea typeface="Arial"/>
                <a:cs typeface="Arial"/>
                <a:sym typeface="Arial"/>
              </a:rPr>
              <a:t>Parveen et al. (2021) presenta un sistema inteligente de compostaje basado en IoT para la gestión de residuos orgánicos. El sistema utiliza la plataforma ESP32 para adquirir datos y gestionar la información en tiempo real. Los autores demuestran cómo la tecnología IoT puede mejorar la eficiencia y la sostenibilidad en la gestión de residuos orgánicos.</a:t>
            </a:r>
            <a:endParaRPr sz="6800">
              <a:latin typeface="Arial"/>
              <a:ea typeface="Arial"/>
              <a:cs typeface="Arial"/>
              <a:sym typeface="Arial"/>
            </a:endParaRPr>
          </a:p>
          <a:p>
            <a:pPr indent="0" lvl="0" marL="0" rtl="0" algn="l">
              <a:lnSpc>
                <a:spcPct val="90000"/>
              </a:lnSpc>
              <a:spcBef>
                <a:spcPts val="1200"/>
              </a:spcBef>
              <a:spcAft>
                <a:spcPts val="0"/>
              </a:spcAft>
              <a:buClr>
                <a:schemeClr val="dk1"/>
              </a:buClr>
              <a:buSzPct val="116666"/>
              <a:buNone/>
            </a:pPr>
            <a:r>
              <a:t/>
            </a:r>
            <a:endParaRPr>
              <a:latin typeface="Montserrat"/>
              <a:ea typeface="Montserrat"/>
              <a:cs typeface="Montserrat"/>
              <a:sym typeface="Montserrat"/>
            </a:endParaRPr>
          </a:p>
          <a:p>
            <a:pPr indent="0" lvl="0" marL="0" rtl="0" algn="l">
              <a:lnSpc>
                <a:spcPct val="90000"/>
              </a:lnSpc>
              <a:spcBef>
                <a:spcPts val="1600"/>
              </a:spcBef>
              <a:spcAft>
                <a:spcPts val="0"/>
              </a:spcAft>
              <a:buClr>
                <a:schemeClr val="dk1"/>
              </a:buClr>
              <a:buSzPct val="116666"/>
              <a:buNone/>
            </a:pPr>
            <a:r>
              <a:t/>
            </a:r>
            <a:endParaRPr>
              <a:latin typeface="Montserrat"/>
              <a:ea typeface="Montserrat"/>
              <a:cs typeface="Montserrat"/>
              <a:sym typeface="Montserrat"/>
            </a:endParaRPr>
          </a:p>
          <a:p>
            <a:pPr indent="0" lvl="0" marL="0" rtl="0" algn="l">
              <a:lnSpc>
                <a:spcPct val="90000"/>
              </a:lnSpc>
              <a:spcBef>
                <a:spcPts val="1600"/>
              </a:spcBef>
              <a:spcAft>
                <a:spcPts val="1600"/>
              </a:spcAft>
              <a:buClr>
                <a:schemeClr val="dk1"/>
              </a:buClr>
              <a:buSzPct val="116666"/>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s-ES">
                <a:latin typeface="Arial"/>
                <a:ea typeface="Arial"/>
                <a:cs typeface="Arial"/>
                <a:sym typeface="Arial"/>
              </a:rPr>
              <a:t> </a:t>
            </a:r>
            <a:r>
              <a:rPr lang="es-ES" sz="2400"/>
              <a:t>			</a:t>
            </a:r>
            <a:r>
              <a:rPr lang="es-ES" sz="2400"/>
              <a:t>1.2 Planteamiento del problema</a:t>
            </a:r>
            <a:endParaRPr sz="2400"/>
          </a:p>
        </p:txBody>
      </p:sp>
      <p:sp>
        <p:nvSpPr>
          <p:cNvPr id="95" name="Google Shape;95;p18"/>
          <p:cNvSpPr txBox="1"/>
          <p:nvPr>
            <p:ph idx="1" type="body"/>
          </p:nvPr>
        </p:nvSpPr>
        <p:spPr>
          <a:xfrm>
            <a:off x="1155900" y="1690700"/>
            <a:ext cx="9880200" cy="4351200"/>
          </a:xfrm>
          <a:prstGeom prst="rect">
            <a:avLst/>
          </a:prstGeom>
          <a:noFill/>
          <a:ln>
            <a:noFill/>
          </a:ln>
        </p:spPr>
        <p:txBody>
          <a:bodyPr anchorCtr="0" anchor="t" bIns="45700" lIns="91425" spcFirstLastPara="1" rIns="91425" wrap="square" tIns="45700">
            <a:normAutofit/>
          </a:bodyPr>
          <a:lstStyle/>
          <a:p>
            <a:pPr indent="0" lvl="0" marL="0" rtl="0" algn="just">
              <a:lnSpc>
                <a:spcPct val="200000"/>
              </a:lnSpc>
              <a:spcBef>
                <a:spcPts val="216"/>
              </a:spcBef>
              <a:spcAft>
                <a:spcPts val="0"/>
              </a:spcAft>
              <a:buNone/>
            </a:pPr>
            <a:r>
              <a:rPr lang="es-ES" sz="1600">
                <a:latin typeface="Arial"/>
                <a:ea typeface="Arial"/>
                <a:cs typeface="Arial"/>
                <a:sym typeface="Arial"/>
              </a:rPr>
              <a:t>El problema a abordar en este proyecto es la falta de un sistema eficiente y sostenible para el tratamiento de residuos orgánicos domésticos. La acumulación de residuos orgánicos en los vertederos causa problemas ambientales, como la emisión de gases de efecto invernadero y la contaminación del suelo y del agua. Además, el proceso de compostaje de los residuos orgánicos puede ser tedioso y requiere de conocimientos específicos.</a:t>
            </a:r>
            <a:endParaRPr sz="3200">
              <a:latin typeface="Arial"/>
              <a:ea typeface="Arial"/>
              <a:cs typeface="Arial"/>
              <a:sym typeface="Arial"/>
            </a:endParaRPr>
          </a:p>
        </p:txBody>
      </p:sp>
      <p:pic>
        <p:nvPicPr>
          <p:cNvPr id="96" name="Google Shape;96;p18"/>
          <p:cNvPicPr preferRelativeResize="0"/>
          <p:nvPr/>
        </p:nvPicPr>
        <p:blipFill>
          <a:blip r:embed="rId3">
            <a:alphaModFix/>
          </a:blip>
          <a:stretch>
            <a:fillRect/>
          </a:stretch>
        </p:blipFill>
        <p:spPr>
          <a:xfrm>
            <a:off x="5867393" y="4277749"/>
            <a:ext cx="2236752" cy="23625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s-ES">
                <a:latin typeface="Arial"/>
                <a:ea typeface="Arial"/>
                <a:cs typeface="Arial"/>
                <a:sym typeface="Arial"/>
              </a:rPr>
              <a:t> 				</a:t>
            </a:r>
            <a:r>
              <a:rPr lang="es-ES" sz="2400"/>
              <a:t>1.3 Objetivos del proyecto</a:t>
            </a:r>
            <a:endParaRPr sz="2400"/>
          </a:p>
        </p:txBody>
      </p:sp>
      <p:sp>
        <p:nvSpPr>
          <p:cNvPr id="103" name="Google Shape;103;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30200" lvl="0" marL="457200" rtl="0" algn="l">
              <a:lnSpc>
                <a:spcPct val="200000"/>
              </a:lnSpc>
              <a:spcBef>
                <a:spcPts val="0"/>
              </a:spcBef>
              <a:spcAft>
                <a:spcPts val="0"/>
              </a:spcAft>
              <a:buClr>
                <a:schemeClr val="dk2"/>
              </a:buClr>
              <a:buSzPts val="1600"/>
              <a:buFont typeface="Arial"/>
              <a:buChar char="●"/>
            </a:pPr>
            <a:r>
              <a:rPr lang="es-ES" sz="1600">
                <a:latin typeface="Arial"/>
                <a:ea typeface="Arial"/>
                <a:cs typeface="Arial"/>
                <a:sym typeface="Arial"/>
              </a:rPr>
              <a:t>Diseñar y desarrollar un sistema IoT mediante la plataforma ESP32 para monitorear el compostaje de residuos orgánicos domésticos.</a:t>
            </a:r>
            <a:endParaRPr sz="1600">
              <a:latin typeface="Arial"/>
              <a:ea typeface="Arial"/>
              <a:cs typeface="Arial"/>
              <a:sym typeface="Arial"/>
            </a:endParaRPr>
          </a:p>
          <a:p>
            <a:pPr indent="-330200" lvl="0" marL="457200" rtl="0" algn="l">
              <a:lnSpc>
                <a:spcPct val="200000"/>
              </a:lnSpc>
              <a:spcBef>
                <a:spcPts val="0"/>
              </a:spcBef>
              <a:spcAft>
                <a:spcPts val="0"/>
              </a:spcAft>
              <a:buClr>
                <a:schemeClr val="dk2"/>
              </a:buClr>
              <a:buSzPts val="1600"/>
              <a:buFont typeface="Arial"/>
              <a:buChar char="●"/>
            </a:pPr>
            <a:r>
              <a:rPr lang="es-ES" sz="1600">
                <a:latin typeface="Arial"/>
                <a:ea typeface="Arial"/>
                <a:cs typeface="Arial"/>
                <a:sym typeface="Arial"/>
              </a:rPr>
              <a:t>Implementar un sistema de monitoreo y control remoto del proceso de compostaje, que permita obtener datos en tiempo real sobre la temperatura, humedad y nivel de oxígeno del compost.</a:t>
            </a:r>
            <a:endParaRPr sz="1600">
              <a:latin typeface="Arial"/>
              <a:ea typeface="Arial"/>
              <a:cs typeface="Arial"/>
              <a:sym typeface="Arial"/>
            </a:endParaRPr>
          </a:p>
          <a:p>
            <a:pPr indent="-330200" lvl="0" marL="457200" rtl="0" algn="l">
              <a:lnSpc>
                <a:spcPct val="200000"/>
              </a:lnSpc>
              <a:spcBef>
                <a:spcPts val="0"/>
              </a:spcBef>
              <a:spcAft>
                <a:spcPts val="0"/>
              </a:spcAft>
              <a:buClr>
                <a:schemeClr val="dk2"/>
              </a:buClr>
              <a:buSzPts val="1600"/>
              <a:buFont typeface="Arial"/>
              <a:buChar char="●"/>
            </a:pPr>
            <a:r>
              <a:rPr lang="es-ES" sz="1600">
                <a:latin typeface="Arial"/>
                <a:ea typeface="Arial"/>
                <a:cs typeface="Arial"/>
                <a:sym typeface="Arial"/>
              </a:rPr>
              <a:t>Seleccionar e integrar los sensores necesarios para medir variables críticas en el proceso de compostaje, tales como la temperatura, la humedad y el nivel de oxígeno, y transmitir esta información a una base de datos.</a:t>
            </a:r>
            <a:endParaRPr sz="1600">
              <a:latin typeface="Arial"/>
              <a:ea typeface="Arial"/>
              <a:cs typeface="Arial"/>
              <a:sym typeface="Arial"/>
            </a:endParaRPr>
          </a:p>
          <a:p>
            <a:pPr indent="-330200" lvl="0" marL="457200" rtl="0" algn="l">
              <a:lnSpc>
                <a:spcPct val="200000"/>
              </a:lnSpc>
              <a:spcBef>
                <a:spcPts val="0"/>
              </a:spcBef>
              <a:spcAft>
                <a:spcPts val="0"/>
              </a:spcAft>
              <a:buClr>
                <a:schemeClr val="dk2"/>
              </a:buClr>
              <a:buSzPts val="1600"/>
              <a:buFont typeface="Arial"/>
              <a:buChar char="●"/>
            </a:pPr>
            <a:r>
              <a:rPr lang="es-ES" sz="1600">
                <a:latin typeface="Arial"/>
                <a:ea typeface="Arial"/>
                <a:cs typeface="Arial"/>
                <a:sym typeface="Arial"/>
              </a:rPr>
              <a:t>Promover la gestión sostenible de los residuos orgánicos domésticos, reduciendo su impacto ambiental y contribuyendo a la conservación del medio ambiente.</a:t>
            </a:r>
            <a:endParaRPr sz="3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457200" lvl="0" marL="1371600" rtl="0" algn="l">
              <a:lnSpc>
                <a:spcPct val="90000"/>
              </a:lnSpc>
              <a:spcBef>
                <a:spcPts val="0"/>
              </a:spcBef>
              <a:spcAft>
                <a:spcPts val="0"/>
              </a:spcAft>
              <a:buClr>
                <a:schemeClr val="dk1"/>
              </a:buClr>
              <a:buSzPts val="4400"/>
              <a:buFont typeface="Arial"/>
              <a:buNone/>
            </a:pPr>
            <a:r>
              <a:rPr lang="es-ES" sz="2400"/>
              <a:t>1</a:t>
            </a:r>
            <a:r>
              <a:rPr lang="es-ES" sz="2400"/>
              <a:t>.4 </a:t>
            </a:r>
            <a:r>
              <a:rPr lang="es-ES" sz="2400"/>
              <a:t>Solución</a:t>
            </a:r>
            <a:r>
              <a:rPr lang="es-ES" sz="2400"/>
              <a:t> propuesta</a:t>
            </a:r>
            <a:endParaRPr sz="2400"/>
          </a:p>
        </p:txBody>
      </p:sp>
      <p:sp>
        <p:nvSpPr>
          <p:cNvPr id="110" name="Google Shape;110;p20"/>
          <p:cNvSpPr txBox="1"/>
          <p:nvPr>
            <p:ph idx="1" type="body"/>
          </p:nvPr>
        </p:nvSpPr>
        <p:spPr>
          <a:xfrm>
            <a:off x="1249650" y="1824650"/>
            <a:ext cx="9692700" cy="4351200"/>
          </a:xfrm>
          <a:prstGeom prst="rect">
            <a:avLst/>
          </a:prstGeom>
          <a:noFill/>
          <a:ln>
            <a:noFill/>
          </a:ln>
        </p:spPr>
        <p:txBody>
          <a:bodyPr anchorCtr="0" anchor="t" bIns="45700" lIns="91425" spcFirstLastPara="1" rIns="91425" wrap="square" tIns="45700">
            <a:normAutofit/>
          </a:bodyPr>
          <a:lstStyle/>
          <a:p>
            <a:pPr indent="0" lvl="0" marL="0" rtl="0" algn="just">
              <a:lnSpc>
                <a:spcPct val="200000"/>
              </a:lnSpc>
              <a:spcBef>
                <a:spcPts val="216"/>
              </a:spcBef>
              <a:spcAft>
                <a:spcPts val="0"/>
              </a:spcAft>
              <a:buNone/>
            </a:pPr>
            <a:r>
              <a:rPr lang="es-ES" sz="1600">
                <a:latin typeface="Arial"/>
                <a:ea typeface="Arial"/>
                <a:cs typeface="Arial"/>
                <a:sym typeface="Arial"/>
              </a:rPr>
              <a:t>Para solucionar este problema, se propone el diseño e implementación de un sistema IoT (Internet de las cosas) utilizando la plataforma ESP32 para monitorizar el compostaje de residuos orgánicos domésticos. El sistema permitirá monitorear y controlar el proceso de compostaje, lo que facilitará su gestión y aumentará su eficiencia. Además, se podrán obtener datos en tiempo real sobre la temperatura, humedad y nivel de oxígeno del compost, lo que permitirá ajustar las condiciones para obtener un compost de alta calidad. </a:t>
            </a:r>
            <a:endParaRPr/>
          </a:p>
        </p:txBody>
      </p:sp>
      <p:pic>
        <p:nvPicPr>
          <p:cNvPr id="111" name="Google Shape;111;p20"/>
          <p:cNvPicPr preferRelativeResize="0"/>
          <p:nvPr/>
        </p:nvPicPr>
        <p:blipFill>
          <a:blip r:embed="rId3">
            <a:alphaModFix/>
          </a:blip>
          <a:stretch>
            <a:fillRect/>
          </a:stretch>
        </p:blipFill>
        <p:spPr>
          <a:xfrm>
            <a:off x="5540825" y="4411425"/>
            <a:ext cx="2162174" cy="2162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838200" y="212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s-ES" sz="3000">
                <a:latin typeface="Arial"/>
                <a:ea typeface="Arial"/>
                <a:cs typeface="Arial"/>
                <a:sym typeface="Arial"/>
              </a:rPr>
              <a:t>  		</a:t>
            </a:r>
            <a:r>
              <a:rPr lang="es-ES" sz="3000"/>
              <a:t>II REQUERIMIENTOS DEL SISTEMA</a:t>
            </a:r>
            <a:endParaRPr sz="3000"/>
          </a:p>
        </p:txBody>
      </p:sp>
      <p:sp>
        <p:nvSpPr>
          <p:cNvPr id="118" name="Google Shape;118;p21"/>
          <p:cNvSpPr txBox="1"/>
          <p:nvPr>
            <p:ph idx="1" type="body"/>
          </p:nvPr>
        </p:nvSpPr>
        <p:spPr>
          <a:xfrm>
            <a:off x="838200" y="1331276"/>
            <a:ext cx="10750500" cy="4845600"/>
          </a:xfrm>
          <a:prstGeom prst="rect">
            <a:avLst/>
          </a:prstGeom>
          <a:noFill/>
          <a:ln>
            <a:noFill/>
          </a:ln>
        </p:spPr>
        <p:txBody>
          <a:bodyPr anchorCtr="0" anchor="t" bIns="45700" lIns="91425" spcFirstLastPara="1" rIns="91425" wrap="square" tIns="45700">
            <a:normAutofit fontScale="85000" lnSpcReduction="20000"/>
          </a:bodyPr>
          <a:lstStyle/>
          <a:p>
            <a:pPr indent="-379730" lvl="0" marL="457200" rtl="0" algn="l">
              <a:lnSpc>
                <a:spcPct val="90000"/>
              </a:lnSpc>
              <a:spcBef>
                <a:spcPts val="0"/>
              </a:spcBef>
              <a:spcAft>
                <a:spcPts val="0"/>
              </a:spcAft>
              <a:buSzPct val="100000"/>
              <a:buFont typeface="Montserrat"/>
              <a:buAutoNum type="arabicPeriod"/>
            </a:pPr>
            <a:r>
              <a:rPr b="1" lang="es-ES" sz="2800">
                <a:latin typeface="Montserrat"/>
                <a:ea typeface="Montserrat"/>
                <a:cs typeface="Montserrat"/>
                <a:sym typeface="Montserrat"/>
              </a:rPr>
              <a:t>Requerimientos funcionales:</a:t>
            </a:r>
            <a:endParaRPr b="1" sz="2800">
              <a:latin typeface="Montserrat"/>
              <a:ea typeface="Montserrat"/>
              <a:cs typeface="Montserrat"/>
              <a:sym typeface="Montserrat"/>
            </a:endParaRPr>
          </a:p>
          <a:p>
            <a:pPr indent="0" lvl="0" marL="457200" rtl="0" algn="l">
              <a:lnSpc>
                <a:spcPct val="90000"/>
              </a:lnSpc>
              <a:spcBef>
                <a:spcPts val="1600"/>
              </a:spcBef>
              <a:spcAft>
                <a:spcPts val="0"/>
              </a:spcAft>
              <a:buNone/>
            </a:pPr>
            <a:r>
              <a:t/>
            </a:r>
            <a:endParaRPr sz="2800">
              <a:latin typeface="Montserrat"/>
              <a:ea typeface="Montserrat"/>
              <a:cs typeface="Montserrat"/>
              <a:sym typeface="Montserrat"/>
            </a:endParaRPr>
          </a:p>
          <a:p>
            <a:pPr indent="-379730" lvl="0" marL="457200" rtl="0" algn="l">
              <a:lnSpc>
                <a:spcPct val="90000"/>
              </a:lnSpc>
              <a:spcBef>
                <a:spcPts val="1600"/>
              </a:spcBef>
              <a:spcAft>
                <a:spcPts val="0"/>
              </a:spcAft>
              <a:buSzPct val="100000"/>
              <a:buFont typeface="Montserrat"/>
              <a:buChar char="●"/>
            </a:pPr>
            <a:r>
              <a:rPr lang="es-ES" sz="2800">
                <a:latin typeface="Montserrat"/>
                <a:ea typeface="Montserrat"/>
                <a:cs typeface="Montserrat"/>
                <a:sym typeface="Montserrat"/>
              </a:rPr>
              <a:t> El sistema debe permitir la </a:t>
            </a:r>
            <a:r>
              <a:rPr lang="es-ES" sz="2800">
                <a:latin typeface="Montserrat"/>
                <a:ea typeface="Montserrat"/>
                <a:cs typeface="Montserrat"/>
                <a:sym typeface="Montserrat"/>
              </a:rPr>
              <a:t>visualización</a:t>
            </a:r>
            <a:r>
              <a:rPr lang="es-ES" sz="2800">
                <a:latin typeface="Montserrat"/>
                <a:ea typeface="Montserrat"/>
                <a:cs typeface="Montserrat"/>
                <a:sym typeface="Montserrat"/>
              </a:rPr>
              <a:t> de los datos de los sensores en tiempo real</a:t>
            </a:r>
            <a:endParaRPr sz="2800">
              <a:latin typeface="Montserrat"/>
              <a:ea typeface="Montserrat"/>
              <a:cs typeface="Montserrat"/>
              <a:sym typeface="Montserrat"/>
            </a:endParaRPr>
          </a:p>
          <a:p>
            <a:pPr indent="-379730" lvl="0" marL="457200" rtl="0" algn="l">
              <a:lnSpc>
                <a:spcPct val="90000"/>
              </a:lnSpc>
              <a:spcBef>
                <a:spcPts val="0"/>
              </a:spcBef>
              <a:spcAft>
                <a:spcPts val="0"/>
              </a:spcAft>
              <a:buSzPct val="100000"/>
              <a:buFont typeface="Montserrat"/>
              <a:buChar char="●"/>
            </a:pPr>
            <a:r>
              <a:rPr lang="es-ES" sz="2800">
                <a:latin typeface="Montserrat"/>
                <a:ea typeface="Montserrat"/>
                <a:cs typeface="Montserrat"/>
                <a:sym typeface="Montserrat"/>
              </a:rPr>
              <a:t>El sistema debe permitir almacenar y visualizar los datos en una base de datos de manera inmediata</a:t>
            </a:r>
            <a:endParaRPr sz="2800">
              <a:latin typeface="Montserrat"/>
              <a:ea typeface="Montserrat"/>
              <a:cs typeface="Montserrat"/>
              <a:sym typeface="Montserrat"/>
            </a:endParaRPr>
          </a:p>
          <a:p>
            <a:pPr indent="0" lvl="0" marL="914400" rtl="0" algn="l">
              <a:lnSpc>
                <a:spcPct val="90000"/>
              </a:lnSpc>
              <a:spcBef>
                <a:spcPts val="1600"/>
              </a:spcBef>
              <a:spcAft>
                <a:spcPts val="0"/>
              </a:spcAft>
              <a:buNone/>
            </a:pPr>
            <a:r>
              <a:t/>
            </a:r>
            <a:endParaRPr sz="2800">
              <a:latin typeface="Montserrat"/>
              <a:ea typeface="Montserrat"/>
              <a:cs typeface="Montserrat"/>
              <a:sym typeface="Montserrat"/>
            </a:endParaRPr>
          </a:p>
          <a:p>
            <a:pPr indent="-379730" lvl="0" marL="457200" rtl="0" algn="l">
              <a:spcBef>
                <a:spcPts val="1600"/>
              </a:spcBef>
              <a:spcAft>
                <a:spcPts val="0"/>
              </a:spcAft>
              <a:buSzPct val="100000"/>
              <a:buFont typeface="Montserrat"/>
              <a:buAutoNum type="arabicPeriod"/>
            </a:pPr>
            <a:r>
              <a:rPr b="1" lang="es-ES" sz="2800">
                <a:latin typeface="Montserrat"/>
                <a:ea typeface="Montserrat"/>
                <a:cs typeface="Montserrat"/>
                <a:sym typeface="Montserrat"/>
              </a:rPr>
              <a:t>Requerimientos no funcionales</a:t>
            </a:r>
            <a:endParaRPr b="1" sz="2800">
              <a:latin typeface="Montserrat"/>
              <a:ea typeface="Montserrat"/>
              <a:cs typeface="Montserrat"/>
              <a:sym typeface="Montserrat"/>
            </a:endParaRPr>
          </a:p>
          <a:p>
            <a:pPr indent="0" lvl="0" marL="457200" rtl="0" algn="l">
              <a:spcBef>
                <a:spcPts val="1600"/>
              </a:spcBef>
              <a:spcAft>
                <a:spcPts val="0"/>
              </a:spcAft>
              <a:buNone/>
            </a:pPr>
            <a:r>
              <a:t/>
            </a:r>
            <a:endParaRPr b="1" sz="2800">
              <a:latin typeface="Montserrat"/>
              <a:ea typeface="Montserrat"/>
              <a:cs typeface="Montserrat"/>
              <a:sym typeface="Montserrat"/>
            </a:endParaRPr>
          </a:p>
          <a:p>
            <a:pPr indent="-379730" lvl="0" marL="457200" rtl="0" algn="l">
              <a:spcBef>
                <a:spcPts val="1600"/>
              </a:spcBef>
              <a:spcAft>
                <a:spcPts val="0"/>
              </a:spcAft>
              <a:buSzPct val="100000"/>
              <a:buFont typeface="Montserrat"/>
              <a:buChar char="●"/>
            </a:pPr>
            <a:r>
              <a:rPr lang="es-ES" sz="2800">
                <a:latin typeface="Montserrat"/>
                <a:ea typeface="Montserrat"/>
                <a:cs typeface="Montserrat"/>
                <a:sym typeface="Montserrat"/>
              </a:rPr>
              <a:t> El sistema debe ser capaz de mostrar gran número de datos de los sensores en simultáneo</a:t>
            </a:r>
            <a:endParaRPr sz="2800">
              <a:latin typeface="Montserrat"/>
              <a:ea typeface="Montserrat"/>
              <a:cs typeface="Montserrat"/>
              <a:sym typeface="Montserrat"/>
            </a:endParaRPr>
          </a:p>
          <a:p>
            <a:pPr indent="-379730" lvl="0" marL="457200" rtl="0" algn="l">
              <a:spcBef>
                <a:spcPts val="0"/>
              </a:spcBef>
              <a:spcAft>
                <a:spcPts val="0"/>
              </a:spcAft>
              <a:buSzPct val="100000"/>
              <a:buFont typeface="Montserrat"/>
              <a:buChar char="●"/>
            </a:pPr>
            <a:r>
              <a:rPr lang="es-ES" sz="2800">
                <a:latin typeface="Montserrat"/>
                <a:ea typeface="Montserrat"/>
                <a:cs typeface="Montserrat"/>
                <a:sym typeface="Montserrat"/>
              </a:rPr>
              <a:t>El sistema debe tener accesibilidad, disponibilidad y rendimiento en todo momento que se ejecute la aplicación</a:t>
            </a:r>
            <a:endParaRPr sz="28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1345650" y="89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s-ES" sz="3000"/>
              <a:t>III ARQUITECTURA DEL SISTEMA</a:t>
            </a:r>
            <a:endParaRPr sz="3000"/>
          </a:p>
        </p:txBody>
      </p:sp>
      <p:sp>
        <p:nvSpPr>
          <p:cNvPr id="125" name="Google Shape;125;p22"/>
          <p:cNvSpPr txBox="1"/>
          <p:nvPr>
            <p:ph idx="1" type="body"/>
          </p:nvPr>
        </p:nvSpPr>
        <p:spPr>
          <a:xfrm>
            <a:off x="713950" y="160905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accent2"/>
              </a:buClr>
              <a:buSzPts val="2400"/>
              <a:buNone/>
            </a:pPr>
            <a:r>
              <a:rPr b="1" lang="es-ES">
                <a:solidFill>
                  <a:schemeClr val="accent2"/>
                </a:solidFill>
                <a:latin typeface="Montserrat"/>
                <a:ea typeface="Montserrat"/>
                <a:cs typeface="Montserrat"/>
                <a:sym typeface="Montserrat"/>
              </a:rPr>
              <a:t>3.1 </a:t>
            </a:r>
            <a:r>
              <a:rPr b="1" lang="es-ES" sz="2400">
                <a:solidFill>
                  <a:schemeClr val="accent2"/>
                </a:solidFill>
                <a:latin typeface="Montserrat"/>
                <a:ea typeface="Montserrat"/>
                <a:cs typeface="Montserrat"/>
                <a:sym typeface="Montserrat"/>
              </a:rPr>
              <a:t>Diagrama de </a:t>
            </a:r>
            <a:r>
              <a:rPr b="1" lang="es-ES">
                <a:solidFill>
                  <a:schemeClr val="accent2"/>
                </a:solidFill>
                <a:latin typeface="Montserrat"/>
                <a:ea typeface="Montserrat"/>
                <a:cs typeface="Montserrat"/>
                <a:sym typeface="Montserrat"/>
              </a:rPr>
              <a:t>conexiones</a:t>
            </a:r>
            <a:endParaRPr b="1"/>
          </a:p>
          <a:p>
            <a:pPr indent="0" lvl="0" marL="0" rtl="0" algn="l">
              <a:lnSpc>
                <a:spcPct val="90000"/>
              </a:lnSpc>
              <a:spcBef>
                <a:spcPts val="1000"/>
              </a:spcBef>
              <a:spcAft>
                <a:spcPts val="0"/>
              </a:spcAft>
              <a:buClr>
                <a:schemeClr val="dk1"/>
              </a:buClr>
              <a:buSzPts val="2400"/>
              <a:buNone/>
            </a:pPr>
            <a:r>
              <a:t/>
            </a:r>
            <a:endParaRPr sz="2400">
              <a:latin typeface="Montserrat"/>
              <a:ea typeface="Montserrat"/>
              <a:cs typeface="Montserrat"/>
              <a:sym typeface="Montserrat"/>
            </a:endParaRPr>
          </a:p>
          <a:p>
            <a:pPr indent="0" lvl="0" marL="0" rtl="0" algn="l">
              <a:lnSpc>
                <a:spcPct val="90000"/>
              </a:lnSpc>
              <a:spcBef>
                <a:spcPts val="1000"/>
              </a:spcBef>
              <a:spcAft>
                <a:spcPts val="1600"/>
              </a:spcAft>
              <a:buClr>
                <a:schemeClr val="dk1"/>
              </a:buClr>
              <a:buSzPts val="2400"/>
              <a:buNone/>
            </a:pPr>
            <a:r>
              <a:t/>
            </a:r>
            <a:endParaRPr/>
          </a:p>
        </p:txBody>
      </p:sp>
      <p:pic>
        <p:nvPicPr>
          <p:cNvPr id="126" name="Google Shape;126;p22"/>
          <p:cNvPicPr preferRelativeResize="0"/>
          <p:nvPr/>
        </p:nvPicPr>
        <p:blipFill>
          <a:blip r:embed="rId3">
            <a:alphaModFix/>
          </a:blip>
          <a:stretch>
            <a:fillRect/>
          </a:stretch>
        </p:blipFill>
        <p:spPr>
          <a:xfrm>
            <a:off x="1815950" y="2234326"/>
            <a:ext cx="7945426" cy="405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587825" y="-150"/>
            <a:ext cx="8296500" cy="68580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1000"/>
              </a:spcBef>
              <a:spcAft>
                <a:spcPts val="0"/>
              </a:spcAft>
              <a:buNone/>
            </a:pPr>
            <a:r>
              <a:rPr b="1" lang="es-ES" sz="9648">
                <a:latin typeface="Montserrat"/>
                <a:ea typeface="Montserrat"/>
                <a:cs typeface="Montserrat"/>
                <a:sym typeface="Montserrat"/>
              </a:rPr>
              <a:t>3.2 </a:t>
            </a:r>
            <a:r>
              <a:rPr b="1" lang="es-ES" sz="9648">
                <a:latin typeface="Montserrat"/>
                <a:ea typeface="Montserrat"/>
                <a:cs typeface="Montserrat"/>
                <a:sym typeface="Montserrat"/>
              </a:rPr>
              <a:t>Descripción de los componentes electrónicos</a:t>
            </a:r>
            <a:endParaRPr b="1" sz="9648">
              <a:latin typeface="Montserrat"/>
              <a:ea typeface="Montserrat"/>
              <a:cs typeface="Montserrat"/>
              <a:sym typeface="Montserrat"/>
            </a:endParaRPr>
          </a:p>
          <a:p>
            <a:pPr indent="0" lvl="0" marL="0" rtl="0" algn="l">
              <a:lnSpc>
                <a:spcPct val="90000"/>
              </a:lnSpc>
              <a:spcBef>
                <a:spcPts val="1000"/>
              </a:spcBef>
              <a:spcAft>
                <a:spcPts val="0"/>
              </a:spcAft>
              <a:buNone/>
            </a:pPr>
            <a:r>
              <a:t/>
            </a:r>
            <a:endParaRPr sz="7248">
              <a:latin typeface="Montserrat"/>
              <a:ea typeface="Montserrat"/>
              <a:cs typeface="Montserrat"/>
              <a:sym typeface="Montserrat"/>
            </a:endParaRPr>
          </a:p>
          <a:p>
            <a:pPr indent="0" lvl="0" marL="0" rtl="0" algn="l">
              <a:lnSpc>
                <a:spcPct val="90000"/>
              </a:lnSpc>
              <a:spcBef>
                <a:spcPts val="1000"/>
              </a:spcBef>
              <a:spcAft>
                <a:spcPts val="0"/>
              </a:spcAft>
              <a:buNone/>
            </a:pPr>
            <a:r>
              <a:rPr b="1" lang="es-ES" sz="8048">
                <a:latin typeface="Montserrat"/>
                <a:ea typeface="Montserrat"/>
                <a:cs typeface="Montserrat"/>
                <a:sym typeface="Montserrat"/>
              </a:rPr>
              <a:t>Sensores: </a:t>
            </a:r>
            <a:r>
              <a:rPr lang="es-ES" sz="6448">
                <a:latin typeface="Montserrat"/>
                <a:ea typeface="Montserrat"/>
                <a:cs typeface="Montserrat"/>
                <a:sym typeface="Montserrat"/>
              </a:rPr>
              <a:t>  </a:t>
            </a:r>
            <a:endParaRPr sz="6448">
              <a:latin typeface="Montserrat"/>
              <a:ea typeface="Montserrat"/>
              <a:cs typeface="Montserrat"/>
              <a:sym typeface="Montserrat"/>
            </a:endParaRPr>
          </a:p>
          <a:p>
            <a:pPr indent="0" lvl="0" marL="0" rtl="0" algn="l">
              <a:lnSpc>
                <a:spcPct val="90000"/>
              </a:lnSpc>
              <a:spcBef>
                <a:spcPts val="1000"/>
              </a:spcBef>
              <a:spcAft>
                <a:spcPts val="0"/>
              </a:spcAft>
              <a:buNone/>
            </a:pPr>
            <a:r>
              <a:t/>
            </a:r>
            <a:endParaRPr sz="6448">
              <a:latin typeface="Montserrat"/>
              <a:ea typeface="Montserrat"/>
              <a:cs typeface="Montserrat"/>
              <a:sym typeface="Montserrat"/>
            </a:endParaRPr>
          </a:p>
          <a:p>
            <a:pPr indent="0" lvl="0" marL="0" rtl="0" algn="l">
              <a:lnSpc>
                <a:spcPct val="90000"/>
              </a:lnSpc>
              <a:spcBef>
                <a:spcPts val="1000"/>
              </a:spcBef>
              <a:spcAft>
                <a:spcPts val="0"/>
              </a:spcAft>
              <a:buNone/>
            </a:pPr>
            <a:r>
              <a:rPr lang="es-ES" sz="8048">
                <a:latin typeface="Arial"/>
                <a:ea typeface="Arial"/>
                <a:cs typeface="Arial"/>
                <a:sym typeface="Arial"/>
              </a:rPr>
              <a:t>1.- </a:t>
            </a:r>
            <a:r>
              <a:rPr b="1" lang="es-ES" sz="8048">
                <a:latin typeface="Arial"/>
                <a:ea typeface="Arial"/>
                <a:cs typeface="Arial"/>
                <a:sym typeface="Arial"/>
              </a:rPr>
              <a:t>Sensor de temperatura y humedad del ambiente  DTH11</a:t>
            </a:r>
            <a:endParaRPr b="1" sz="8048">
              <a:latin typeface="Arial"/>
              <a:ea typeface="Arial"/>
              <a:cs typeface="Arial"/>
              <a:sym typeface="Arial"/>
            </a:endParaRPr>
          </a:p>
          <a:p>
            <a:pPr indent="0" lvl="0" marL="0" rtl="0" algn="l">
              <a:lnSpc>
                <a:spcPct val="90000"/>
              </a:lnSpc>
              <a:spcBef>
                <a:spcPts val="1000"/>
              </a:spcBef>
              <a:spcAft>
                <a:spcPts val="0"/>
              </a:spcAft>
              <a:buNone/>
            </a:pPr>
            <a:r>
              <a:t/>
            </a:r>
            <a:endParaRPr sz="8048">
              <a:latin typeface="Arial"/>
              <a:ea typeface="Arial"/>
              <a:cs typeface="Arial"/>
              <a:sym typeface="Arial"/>
            </a:endParaRPr>
          </a:p>
          <a:p>
            <a:pPr indent="0" lvl="0" marL="0" rtl="0" algn="l">
              <a:spcBef>
                <a:spcPts val="1000"/>
              </a:spcBef>
              <a:spcAft>
                <a:spcPts val="0"/>
              </a:spcAft>
              <a:buNone/>
            </a:pPr>
            <a:r>
              <a:rPr lang="es-ES" sz="8048">
                <a:latin typeface="Arial"/>
                <a:ea typeface="Arial"/>
                <a:cs typeface="Arial"/>
                <a:sym typeface="Arial"/>
              </a:rPr>
              <a:t>Es un sensor digital que capta la humedad y temperatura relativa.           Posee una gran calidad y una respuesta rápida en las medidas, el rango      para las medidas de la humedad es de 20% - 95% y para la temperatura de 0°C - 50°C. </a:t>
            </a:r>
            <a:endParaRPr sz="8048">
              <a:latin typeface="Arial"/>
              <a:ea typeface="Arial"/>
              <a:cs typeface="Arial"/>
              <a:sym typeface="Arial"/>
            </a:endParaRPr>
          </a:p>
          <a:p>
            <a:pPr indent="0" lvl="0" marL="0" rtl="0" algn="l">
              <a:lnSpc>
                <a:spcPct val="90000"/>
              </a:lnSpc>
              <a:spcBef>
                <a:spcPts val="1000"/>
              </a:spcBef>
              <a:spcAft>
                <a:spcPts val="0"/>
              </a:spcAft>
              <a:buNone/>
            </a:pPr>
            <a:r>
              <a:t/>
            </a:r>
            <a:endParaRPr sz="6448">
              <a:latin typeface="Montserrat"/>
              <a:ea typeface="Montserrat"/>
              <a:cs typeface="Montserrat"/>
              <a:sym typeface="Montserrat"/>
            </a:endParaRPr>
          </a:p>
          <a:p>
            <a:pPr indent="457200" lvl="0" marL="0" rtl="0" algn="l">
              <a:lnSpc>
                <a:spcPct val="90000"/>
              </a:lnSpc>
              <a:spcBef>
                <a:spcPts val="1000"/>
              </a:spcBef>
              <a:spcAft>
                <a:spcPts val="0"/>
              </a:spcAft>
              <a:buNone/>
            </a:pPr>
            <a:r>
              <a:t/>
            </a:r>
            <a:endParaRPr sz="6448">
              <a:latin typeface="Montserrat"/>
              <a:ea typeface="Montserrat"/>
              <a:cs typeface="Montserrat"/>
              <a:sym typeface="Montserrat"/>
            </a:endParaRPr>
          </a:p>
          <a:p>
            <a:pPr indent="457200" lvl="0" marL="0" rtl="0" algn="l">
              <a:lnSpc>
                <a:spcPct val="90000"/>
              </a:lnSpc>
              <a:spcBef>
                <a:spcPts val="1000"/>
              </a:spcBef>
              <a:spcAft>
                <a:spcPts val="0"/>
              </a:spcAft>
              <a:buNone/>
            </a:pPr>
            <a:r>
              <a:t/>
            </a:r>
            <a:endParaRPr sz="6448">
              <a:latin typeface="Montserrat"/>
              <a:ea typeface="Montserrat"/>
              <a:cs typeface="Montserrat"/>
              <a:sym typeface="Montserrat"/>
            </a:endParaRPr>
          </a:p>
          <a:p>
            <a:pPr indent="457200" lvl="0" marL="0" rtl="0" algn="l">
              <a:lnSpc>
                <a:spcPct val="90000"/>
              </a:lnSpc>
              <a:spcBef>
                <a:spcPts val="1000"/>
              </a:spcBef>
              <a:spcAft>
                <a:spcPts val="0"/>
              </a:spcAft>
              <a:buNone/>
            </a:pPr>
            <a:r>
              <a:t/>
            </a:r>
            <a:endParaRPr sz="6448">
              <a:latin typeface="Montserrat"/>
              <a:ea typeface="Montserrat"/>
              <a:cs typeface="Montserrat"/>
              <a:sym typeface="Montserrat"/>
            </a:endParaRPr>
          </a:p>
          <a:p>
            <a:pPr indent="0" lvl="0" marL="0" rtl="0" algn="l">
              <a:lnSpc>
                <a:spcPct val="90000"/>
              </a:lnSpc>
              <a:spcBef>
                <a:spcPts val="1000"/>
              </a:spcBef>
              <a:spcAft>
                <a:spcPts val="0"/>
              </a:spcAft>
              <a:buNone/>
            </a:pPr>
            <a:r>
              <a:rPr lang="es-ES" sz="8048">
                <a:latin typeface="Arial"/>
                <a:ea typeface="Arial"/>
                <a:cs typeface="Arial"/>
                <a:sym typeface="Arial"/>
              </a:rPr>
              <a:t>2.-</a:t>
            </a:r>
            <a:r>
              <a:rPr b="1" lang="es-ES" sz="8048">
                <a:latin typeface="Arial"/>
                <a:ea typeface="Arial"/>
                <a:cs typeface="Arial"/>
                <a:sym typeface="Arial"/>
              </a:rPr>
              <a:t>S</a:t>
            </a:r>
            <a:r>
              <a:rPr b="1" lang="es-ES" sz="8048">
                <a:latin typeface="Arial"/>
                <a:ea typeface="Arial"/>
                <a:cs typeface="Arial"/>
                <a:sym typeface="Arial"/>
              </a:rPr>
              <a:t>ensor</a:t>
            </a:r>
            <a:r>
              <a:rPr b="1" lang="es-ES" sz="8048">
                <a:latin typeface="Arial"/>
                <a:ea typeface="Arial"/>
                <a:cs typeface="Arial"/>
                <a:sym typeface="Arial"/>
              </a:rPr>
              <a:t> de </a:t>
            </a:r>
            <a:r>
              <a:rPr b="1" lang="es-ES" sz="8048">
                <a:latin typeface="Arial"/>
                <a:ea typeface="Arial"/>
                <a:cs typeface="Arial"/>
                <a:sym typeface="Arial"/>
              </a:rPr>
              <a:t>temperatura del compost </a:t>
            </a:r>
            <a:r>
              <a:rPr b="1" lang="es-ES" sz="8048">
                <a:latin typeface="Arial"/>
                <a:ea typeface="Arial"/>
                <a:cs typeface="Arial"/>
                <a:sym typeface="Arial"/>
              </a:rPr>
              <a:t>DS18B20</a:t>
            </a:r>
            <a:endParaRPr b="1" sz="8048">
              <a:latin typeface="Arial"/>
              <a:ea typeface="Arial"/>
              <a:cs typeface="Arial"/>
              <a:sym typeface="Arial"/>
            </a:endParaRPr>
          </a:p>
          <a:p>
            <a:pPr indent="0" lvl="0" marL="0" rtl="0" algn="l">
              <a:lnSpc>
                <a:spcPct val="90000"/>
              </a:lnSpc>
              <a:spcBef>
                <a:spcPts val="1000"/>
              </a:spcBef>
              <a:spcAft>
                <a:spcPts val="0"/>
              </a:spcAft>
              <a:buNone/>
            </a:pPr>
            <a:r>
              <a:t/>
            </a:r>
            <a:endParaRPr sz="8048">
              <a:latin typeface="Arial"/>
              <a:ea typeface="Arial"/>
              <a:cs typeface="Arial"/>
              <a:sym typeface="Arial"/>
            </a:endParaRPr>
          </a:p>
          <a:p>
            <a:pPr indent="0" lvl="0" marL="0" rtl="0" algn="l">
              <a:lnSpc>
                <a:spcPct val="90000"/>
              </a:lnSpc>
              <a:spcBef>
                <a:spcPts val="1000"/>
              </a:spcBef>
              <a:spcAft>
                <a:spcPts val="0"/>
              </a:spcAft>
              <a:buNone/>
            </a:pPr>
            <a:r>
              <a:rPr lang="es-ES" sz="8048">
                <a:latin typeface="Arial"/>
                <a:ea typeface="Arial"/>
                <a:cs typeface="Arial"/>
                <a:sym typeface="Arial"/>
              </a:rPr>
              <a:t>Es un</a:t>
            </a:r>
            <a:r>
              <a:rPr lang="es-ES" sz="8048">
                <a:latin typeface="Arial"/>
                <a:ea typeface="Arial"/>
                <a:cs typeface="Arial"/>
                <a:sym typeface="Arial"/>
              </a:rPr>
              <a:t> sensor digital que capta la temperatura. Es ideal para medir la temperatura dentro del compost debido a que cuenta con un encapsulamiento que lo hace resistente al agua, humedad y suciedad.</a:t>
            </a:r>
            <a:endParaRPr sz="8048">
              <a:latin typeface="Arial"/>
              <a:ea typeface="Arial"/>
              <a:cs typeface="Arial"/>
              <a:sym typeface="Arial"/>
            </a:endParaRPr>
          </a:p>
          <a:p>
            <a:pPr indent="0" lvl="0" marL="0" rtl="0" algn="l">
              <a:lnSpc>
                <a:spcPct val="90000"/>
              </a:lnSpc>
              <a:spcBef>
                <a:spcPts val="1000"/>
              </a:spcBef>
              <a:spcAft>
                <a:spcPts val="0"/>
              </a:spcAft>
              <a:buNone/>
            </a:pPr>
            <a:r>
              <a:rPr lang="es-ES" sz="6448">
                <a:latin typeface="Montserrat"/>
                <a:ea typeface="Montserrat"/>
                <a:cs typeface="Montserrat"/>
                <a:sym typeface="Montserrat"/>
              </a:rPr>
              <a:t>			</a:t>
            </a:r>
            <a:endParaRPr sz="6448">
              <a:latin typeface="Montserrat"/>
              <a:ea typeface="Montserrat"/>
              <a:cs typeface="Montserrat"/>
              <a:sym typeface="Montserrat"/>
            </a:endParaRPr>
          </a:p>
          <a:p>
            <a:pPr indent="0" lvl="0" marL="0" rtl="0" algn="l">
              <a:lnSpc>
                <a:spcPct val="90000"/>
              </a:lnSpc>
              <a:spcBef>
                <a:spcPts val="1000"/>
              </a:spcBef>
              <a:spcAft>
                <a:spcPts val="0"/>
              </a:spcAft>
              <a:buNone/>
            </a:pPr>
            <a:r>
              <a:rPr lang="es-ES" sz="6448">
                <a:latin typeface="Montserrat"/>
                <a:ea typeface="Montserrat"/>
                <a:cs typeface="Montserrat"/>
                <a:sym typeface="Montserrat"/>
              </a:rPr>
              <a:t>	</a:t>
            </a:r>
            <a:endParaRPr sz="6448">
              <a:latin typeface="Montserrat"/>
              <a:ea typeface="Montserrat"/>
              <a:cs typeface="Montserrat"/>
              <a:sym typeface="Montserrat"/>
            </a:endParaRPr>
          </a:p>
          <a:p>
            <a:pPr indent="0" lvl="0" marL="0" rtl="0" algn="l">
              <a:lnSpc>
                <a:spcPct val="90000"/>
              </a:lnSpc>
              <a:spcBef>
                <a:spcPts val="1000"/>
              </a:spcBef>
              <a:spcAft>
                <a:spcPts val="0"/>
              </a:spcAft>
              <a:buNone/>
            </a:pPr>
            <a:r>
              <a:t/>
            </a:r>
            <a:endParaRPr sz="5094">
              <a:latin typeface="Montserrat"/>
              <a:ea typeface="Montserrat"/>
              <a:cs typeface="Montserrat"/>
              <a:sym typeface="Montserrat"/>
            </a:endParaRPr>
          </a:p>
          <a:p>
            <a:pPr indent="457200" lvl="0" marL="0" rtl="0" algn="l">
              <a:lnSpc>
                <a:spcPct val="90000"/>
              </a:lnSpc>
              <a:spcBef>
                <a:spcPts val="1000"/>
              </a:spcBef>
              <a:spcAft>
                <a:spcPts val="0"/>
              </a:spcAft>
              <a:buNone/>
            </a:pPr>
            <a:r>
              <a:t/>
            </a:r>
            <a:endParaRPr sz="5094">
              <a:latin typeface="Montserrat"/>
              <a:ea typeface="Montserrat"/>
              <a:cs typeface="Montserrat"/>
              <a:sym typeface="Montserrat"/>
            </a:endParaRPr>
          </a:p>
          <a:p>
            <a:pPr indent="0" lvl="0" marL="0" rtl="0" algn="l">
              <a:lnSpc>
                <a:spcPct val="90000"/>
              </a:lnSpc>
              <a:spcBef>
                <a:spcPts val="1000"/>
              </a:spcBef>
              <a:spcAft>
                <a:spcPts val="0"/>
              </a:spcAft>
              <a:buNone/>
            </a:pPr>
            <a:r>
              <a:t/>
            </a:r>
            <a:endParaRPr sz="5094">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rPr lang="es-ES" sz="2800">
                <a:latin typeface="Montserrat"/>
                <a:ea typeface="Montserrat"/>
                <a:cs typeface="Montserrat"/>
                <a:sym typeface="Montserrat"/>
              </a:rPr>
              <a:t>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rPr lang="es-ES" sz="2800">
                <a:latin typeface="Montserrat"/>
                <a:ea typeface="Montserrat"/>
                <a:cs typeface="Montserrat"/>
                <a:sym typeface="Montserrat"/>
              </a:rPr>
              <a:t>	</a:t>
            </a:r>
            <a:endParaRPr sz="2800">
              <a:latin typeface="Montserrat"/>
              <a:ea typeface="Montserrat"/>
              <a:cs typeface="Montserrat"/>
              <a:sym typeface="Montserrat"/>
            </a:endParaRPr>
          </a:p>
          <a:p>
            <a:pPr indent="0" lvl="0" marL="0" rtl="0" algn="l">
              <a:lnSpc>
                <a:spcPct val="90000"/>
              </a:lnSpc>
              <a:spcBef>
                <a:spcPts val="1000"/>
              </a:spcBef>
              <a:spcAft>
                <a:spcPts val="0"/>
              </a:spcAft>
              <a:buNone/>
            </a:pPr>
            <a:r>
              <a:t/>
            </a:r>
            <a:endParaRPr sz="2800">
              <a:latin typeface="Montserrat"/>
              <a:ea typeface="Montserrat"/>
              <a:cs typeface="Montserrat"/>
              <a:sym typeface="Montserrat"/>
            </a:endParaRPr>
          </a:p>
          <a:p>
            <a:pPr indent="-50800" lvl="0" marL="228600" rtl="0" algn="l">
              <a:lnSpc>
                <a:spcPct val="90000"/>
              </a:lnSpc>
              <a:spcBef>
                <a:spcPts val="1000"/>
              </a:spcBef>
              <a:spcAft>
                <a:spcPts val="1600"/>
              </a:spcAft>
              <a:buClr>
                <a:schemeClr val="dk1"/>
              </a:buClr>
              <a:buSzPct val="100000"/>
              <a:buFont typeface="Calibri"/>
              <a:buNone/>
            </a:pPr>
            <a:r>
              <a:t/>
            </a:r>
            <a:endParaRPr sz="2800">
              <a:latin typeface="Montserrat"/>
              <a:ea typeface="Montserrat"/>
              <a:cs typeface="Montserrat"/>
              <a:sym typeface="Montserrat"/>
            </a:endParaRPr>
          </a:p>
        </p:txBody>
      </p:sp>
      <p:pic>
        <p:nvPicPr>
          <p:cNvPr id="133" name="Google Shape;133;p23"/>
          <p:cNvPicPr preferRelativeResize="0"/>
          <p:nvPr/>
        </p:nvPicPr>
        <p:blipFill rotWithShape="1">
          <a:blip r:embed="rId3">
            <a:alphaModFix/>
          </a:blip>
          <a:srcRect b="23924" l="7976" r="7968" t="23027"/>
          <a:stretch/>
        </p:blipFill>
        <p:spPr>
          <a:xfrm>
            <a:off x="8884450" y="4008675"/>
            <a:ext cx="3077375" cy="1933225"/>
          </a:xfrm>
          <a:prstGeom prst="rect">
            <a:avLst/>
          </a:prstGeom>
          <a:noFill/>
          <a:ln>
            <a:noFill/>
          </a:ln>
        </p:spPr>
      </p:pic>
      <p:pic>
        <p:nvPicPr>
          <p:cNvPr id="134" name="Google Shape;134;p23"/>
          <p:cNvPicPr preferRelativeResize="0"/>
          <p:nvPr/>
        </p:nvPicPr>
        <p:blipFill>
          <a:blip r:embed="rId4">
            <a:alphaModFix/>
          </a:blip>
          <a:stretch>
            <a:fillRect/>
          </a:stretch>
        </p:blipFill>
        <p:spPr>
          <a:xfrm>
            <a:off x="8775603" y="688526"/>
            <a:ext cx="2669825" cy="242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